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ppt/tags/tag9.xml" ContentType="application/vnd.openxmlformats-officedocument.presentationml.tags+xml"/>
  <Override PartName="/ppt/notesSlides/notesSlide9.xml" ContentType="application/vnd.openxmlformats-officedocument.presentationml.notesSlide+xml"/>
  <Override PartName="/ppt/tags/tag10.xml" ContentType="application/vnd.openxmlformats-officedocument.presentationml.tags+xml"/>
  <Override PartName="/ppt/notesSlides/notesSlide10.xml" ContentType="application/vnd.openxmlformats-officedocument.presentationml.notesSlide+xml"/>
  <Override PartName="/ppt/tags/tag11.xml" ContentType="application/vnd.openxmlformats-officedocument.presentationml.tags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sldIdLst>
    <p:sldId id="277" r:id="rId5"/>
    <p:sldId id="355" r:id="rId6"/>
    <p:sldId id="356" r:id="rId7"/>
    <p:sldId id="357" r:id="rId8"/>
    <p:sldId id="358" r:id="rId9"/>
    <p:sldId id="359" r:id="rId10"/>
    <p:sldId id="364" r:id="rId11"/>
    <p:sldId id="360" r:id="rId12"/>
    <p:sldId id="361" r:id="rId13"/>
    <p:sldId id="365" r:id="rId14"/>
    <p:sldId id="363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9" d="100"/>
          <a:sy n="99" d="100"/>
        </p:scale>
        <p:origin x="78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EE9DED-761F-430B-A32D-3D289FF3BD29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3321D4-0970-40E8-A124-2BDEC0623F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8119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B856A-1077-418D-80B9-8FF97D3CE9A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83314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1BB856A-1077-418D-80B9-8FF97D3CE9A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4606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B856A-1077-418D-80B9-8FF97D3CE9A3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7626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B856A-1077-418D-80B9-8FF97D3CE9A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65542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B856A-1077-418D-80B9-8FF97D3CE9A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90065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B856A-1077-418D-80B9-8FF97D3CE9A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47409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B856A-1077-418D-80B9-8FF97D3CE9A3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26882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B856A-1077-418D-80B9-8FF97D3CE9A3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42951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B856A-1077-418D-80B9-8FF97D3CE9A3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95056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B856A-1077-418D-80B9-8FF97D3CE9A3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06683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B856A-1077-418D-80B9-8FF97D3CE9A3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42621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0CE90F-D939-453C-AFA0-3468947297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DFFFAA-1426-4ED8-B68E-5CCC7C2686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91128D-740C-4E33-8A80-2B6E71052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4622-BAA9-48AE-8300-506D4781F16E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D9407-4F17-4249-8570-A884EA138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E64C1C-14FC-40A7-82D5-5A66DB569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62B8B-E235-4438-BF4F-E515F13BFE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8333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9716C-C506-40AE-B97F-4A460F04F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2B7B40-D23E-44BD-B64C-C9AAE12814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343BD7-163A-4A66-AA8A-012F4225D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4622-BAA9-48AE-8300-506D4781F16E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E2A512-D0E9-46FC-9B93-8384350E2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320653-8D44-4C9A-8E82-EF397B90B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62B8B-E235-4438-BF4F-E515F13BFE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693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64A3B90-3BB5-4A7E-987D-3ED7A3223E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8C33B0-3B7D-4E53-87D3-DEC09A9CED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6462EF-3A2E-4F2C-A9BD-3A7BE56AC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4622-BAA9-48AE-8300-506D4781F16E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C8940-783E-48ED-84DF-222C3B468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E1917D-2A70-4A6E-8FAB-E9BE4FCEC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62B8B-E235-4438-BF4F-E515F13BFE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189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8C5E6-BCD9-49F8-8531-374B541E0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9F8EB7-BBD4-482C-9610-A858293552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EE33D3-76D6-4E9A-9F65-B38F4C17D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4622-BAA9-48AE-8300-506D4781F16E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75F34C-3341-486B-A4BF-10C319068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1F3B5C-354B-4D20-BD8E-0F2D1B740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62B8B-E235-4438-BF4F-E515F13BFE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955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33F3B-7BC0-40E8-8A9E-49421B2E1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B05BCF-434B-47C6-A944-A560333A75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522005-0BE5-4F72-B4B9-BBED1BB58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4622-BAA9-48AE-8300-506D4781F16E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17CB75-1846-434A-832F-202B1AD84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D39501-0222-453F-8DBE-6525D2E03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62B8B-E235-4438-BF4F-E515F13BFE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628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06022-1107-47C2-9AA6-86A4DD1E1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D5BE6E-A94B-48FE-B34E-0E10284870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5AA312-A8E5-41A2-8BEA-43C2EACDD3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7E2401-B77C-4B56-A82D-6CABCBAEB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4622-BAA9-48AE-8300-506D4781F16E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DB443A-93C4-46DE-BE68-B645E8EF1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1054AB-18BB-46FD-ADB4-57227A981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62B8B-E235-4438-BF4F-E515F13BFE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6354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F8BC2-BD26-4FD0-9970-30F37E194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37D2B5-2AB4-488B-8E36-BEBAB530DE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9F0E80-12A8-40C9-9936-38FE009773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E563E7-66B6-45A0-AA07-A89F4FB145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7EE986-55CF-4DC6-B101-38EB6F3D2B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AF50FD-AA5A-4B4A-AE54-CB361B8B3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4622-BAA9-48AE-8300-506D4781F16E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A68C1F-5E9B-4B28-8352-AF5309A59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129FD2-6186-4DFE-9C2C-5209793AB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62B8B-E235-4438-BF4F-E515F13BFE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6026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999CC-057B-4D2C-91C2-2D9F58778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DE3184-5816-432C-A51A-BE8A03819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4622-BAA9-48AE-8300-506D4781F16E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A4332E-5B98-47D0-BFB2-BC1AC4658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CB12B8-1C7A-4437-B1C1-CFB70BB39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62B8B-E235-4438-BF4F-E515F13BFE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987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85C46A-CAE4-4EDD-98F3-57EC21046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4622-BAA9-48AE-8300-506D4781F16E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A75740-CFD1-45FB-AFF8-68B4F612F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412B7F-147F-4F69-BFCA-433774A2C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62B8B-E235-4438-BF4F-E515F13BFE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5720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CE9006-A60F-4651-9254-C676A87EF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ADC642-15E1-4E2E-ACF3-93A1692D53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AD6087-EA15-4E2D-8D2D-7B72EF4586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62258B-CBF9-4576-B945-F738D1236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4622-BAA9-48AE-8300-506D4781F16E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90FBBC-0341-4E18-979F-6C454EBA1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B5C3D0-8675-48D6-9721-7CEF97E85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62B8B-E235-4438-BF4F-E515F13BFE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0528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9B1C1-4745-4FC1-8A5B-0AE327433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FCFB94-AEC5-4D72-9C97-7E4FAE5588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367754-175F-4727-97DF-967C1B7BC9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B0BA29-6CD8-4D52-8CF9-F85D4BF34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4622-BAA9-48AE-8300-506D4781F16E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5E179D-1FB5-48F2-A8F1-C635D9376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AEC499-5CB1-4844-A5DC-3F7F8F787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62B8B-E235-4438-BF4F-E515F13BFE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3662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0D5DB4-D892-40C5-B185-EC172CBCB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9B58E9-C3E2-4E12-BCF3-6BD4263229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B3C49D-B53B-43A4-8CD8-731F390BFD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44622-BAA9-48AE-8300-506D4781F16E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0F81D8-B36C-4572-9D68-A72311EE62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A37F11-9154-45C1-9BD1-5297C70147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E62B8B-E235-4438-BF4F-E515F13BFE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7724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23" y="-342"/>
            <a:ext cx="3084513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9492" y="4082430"/>
            <a:ext cx="4822825" cy="2779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/>
              <a:t>GSCE English Language and GCSE English Literature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Sheldon School English Faculty</a:t>
            </a:r>
          </a:p>
          <a:p>
            <a:endParaRPr lang="en-GB" dirty="0"/>
          </a:p>
        </p:txBody>
      </p:sp>
      <p:pic>
        <p:nvPicPr>
          <p:cNvPr id="1026" name="Picture 2" descr="C:\Users\corlans\AppData\Local\Microsoft\Windows\Temporary Internet Files\Content.IE5\P6FQHV7Z\sheldon logo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814" y="6162008"/>
            <a:ext cx="2448272" cy="430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888381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23" y="-342"/>
            <a:ext cx="3084513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9492" y="4083980"/>
            <a:ext cx="4822825" cy="2779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C:\Users\corlans\AppData\Local\Microsoft\Windows\Temporary Internet Files\Content.IE5\P6FQHV7Z\sheldon logo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814" y="6162008"/>
            <a:ext cx="2448272" cy="430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/>
              <a:t>From Key Stage 3 to Key Stage 4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390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You will find the transition from Key Stage 3 English to GCSE English Language and Literature fairly straightforward.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Many of the aspects of English that you already enjoy and the skills you have been developing as readers and writers will be familiar.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>
                <a:solidFill>
                  <a:srgbClr val="7030A0"/>
                </a:solidFill>
              </a:rPr>
              <a:t>If you are prepared to continue to work hard both in class and at home you should continue to enjoy English and be successful.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938357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23" y="-342"/>
            <a:ext cx="3084513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9492" y="4083980"/>
            <a:ext cx="4822825" cy="2779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C:\Users\corlans\AppData\Local\Microsoft\Windows\Temporary Internet Files\Content.IE5\P6FQHV7Z\sheldon logo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814" y="6162008"/>
            <a:ext cx="2448272" cy="430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/>
              <a:t>Future Steps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390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rgbClr val="7030A0"/>
                </a:solidFill>
              </a:rPr>
              <a:t>A good grade in English Language and Literature is essential if you wish to continue the study of either subject A level. Additionally, the skills you acquire will help you in any other subject studied at a higher level.</a:t>
            </a:r>
          </a:p>
          <a:p>
            <a:pPr marL="0" indent="0">
              <a:buNone/>
            </a:pPr>
            <a:endParaRPr lang="en-GB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GB" dirty="0">
                <a:solidFill>
                  <a:srgbClr val="7030A0"/>
                </a:solidFill>
              </a:rPr>
              <a:t>You will find that doing well in English will open doors for you into a wide variety of career opportunities and is a requirement of most college courses. The critical and evaluative skills you develop are highly adaptable and are prized by employers.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49046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23" y="-342"/>
            <a:ext cx="3084513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9492" y="4083980"/>
            <a:ext cx="4822825" cy="2779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C:\Users\corlans\AppData\Local\Microsoft\Windows\Temporary Internet Files\Content.IE5\P6FQHV7Z\sheldon logo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814" y="6162008"/>
            <a:ext cx="2448272" cy="430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/>
              <a:t>Overview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534765"/>
            <a:ext cx="10515600" cy="431739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/>
              <a:t>GCSE English Language and GCSE English Literature are </a:t>
            </a:r>
            <a:r>
              <a:rPr lang="en-GB" dirty="0">
                <a:solidFill>
                  <a:srgbClr val="7030A0"/>
                </a:solidFill>
              </a:rPr>
              <a:t>two separate qualifications</a:t>
            </a:r>
            <a:r>
              <a:rPr lang="en-GB" dirty="0"/>
              <a:t>, but are taught together in your English lessons in Y10 and Y11. They are both compulsory subjects.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The specification we follow is AQA and there are no tiers of entry: </a:t>
            </a:r>
            <a:r>
              <a:rPr lang="en-GB" dirty="0">
                <a:solidFill>
                  <a:srgbClr val="7030A0"/>
                </a:solidFill>
              </a:rPr>
              <a:t>everyone sits the same exam papers.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You are always taught by one or two of our team of 15 </a:t>
            </a:r>
            <a:r>
              <a:rPr lang="en-GB" dirty="0">
                <a:solidFill>
                  <a:srgbClr val="7030A0"/>
                </a:solidFill>
              </a:rPr>
              <a:t>specialist English teachers </a:t>
            </a:r>
            <a:r>
              <a:rPr lang="en-GB" dirty="0"/>
              <a:t>who are always there to support you.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The skills that you develop whilst studying GCSE English Language and Literature are ones that you will need every day of your life, at school and beyond. </a:t>
            </a:r>
          </a:p>
          <a:p>
            <a:pPr marL="0" indent="0">
              <a:buNone/>
            </a:pP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43878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23" y="-342"/>
            <a:ext cx="3084513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9492" y="4083980"/>
            <a:ext cx="4822825" cy="2779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C:\Users\corlans\AppData\Local\Microsoft\Windows\Temporary Internet Files\Content.IE5\P6FQHV7Z\sheldon logo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814" y="6162008"/>
            <a:ext cx="2448272" cy="430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/>
              <a:t>Method of Assessment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97FDAC5-54F1-4318-8950-E3D0C0B2906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>
                <a:solidFill>
                  <a:srgbClr val="7030A0"/>
                </a:solidFill>
              </a:rPr>
              <a:t>GCSE English Language</a:t>
            </a:r>
            <a:r>
              <a:rPr lang="en-GB" dirty="0">
                <a:solidFill>
                  <a:srgbClr val="7030A0"/>
                </a:solidFill>
              </a:rPr>
              <a:t>: 2 written papers</a:t>
            </a:r>
          </a:p>
          <a:p>
            <a:r>
              <a:rPr lang="en-GB" dirty="0"/>
              <a:t>Paper 1 Explorations in Creative Reading and Writing </a:t>
            </a:r>
            <a:r>
              <a:rPr lang="en-GB" i="1" dirty="0"/>
              <a:t>(1 hour 45 minutes)</a:t>
            </a:r>
            <a:endParaRPr lang="en-GB" dirty="0"/>
          </a:p>
          <a:p>
            <a:r>
              <a:rPr lang="en-GB" dirty="0"/>
              <a:t>Paper 2 Writers’ Viewpoints and Perspectives </a:t>
            </a:r>
            <a:r>
              <a:rPr lang="en-GB" i="1" dirty="0"/>
              <a:t>(1 hour 45 minutes)</a:t>
            </a:r>
            <a:endParaRPr lang="en-GB" dirty="0"/>
          </a:p>
          <a:p>
            <a:r>
              <a:rPr lang="en-GB" b="1" dirty="0"/>
              <a:t>NEA assessment</a:t>
            </a:r>
            <a:r>
              <a:rPr lang="en-GB" dirty="0"/>
              <a:t>: Spoken Language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A4A78B-C843-4FF7-B15E-C3CC40DA011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GB" b="1" dirty="0">
                <a:solidFill>
                  <a:srgbClr val="7030A0"/>
                </a:solidFill>
              </a:rPr>
              <a:t>GCSE English Literature</a:t>
            </a:r>
            <a:r>
              <a:rPr lang="en-GB" dirty="0">
                <a:solidFill>
                  <a:srgbClr val="7030A0"/>
                </a:solidFill>
              </a:rPr>
              <a:t>: 2 written papers</a:t>
            </a:r>
          </a:p>
          <a:p>
            <a:r>
              <a:rPr lang="en-GB" dirty="0"/>
              <a:t>Paper 1 Shakespeare and the 19</a:t>
            </a:r>
            <a:r>
              <a:rPr lang="en-GB" baseline="30000" dirty="0"/>
              <a:t>th</a:t>
            </a:r>
            <a:r>
              <a:rPr lang="en-GB" dirty="0"/>
              <a:t> Century Novel </a:t>
            </a:r>
            <a:r>
              <a:rPr lang="en-GB" i="1" dirty="0"/>
              <a:t>(1 hour 45 minutes)</a:t>
            </a:r>
            <a:endParaRPr lang="en-GB" dirty="0"/>
          </a:p>
          <a:p>
            <a:r>
              <a:rPr lang="en-GB" dirty="0"/>
              <a:t>Paper 2</a:t>
            </a:r>
            <a:r>
              <a:rPr lang="en-GB" b="1" dirty="0"/>
              <a:t> </a:t>
            </a:r>
            <a:r>
              <a:rPr lang="en-GB" dirty="0"/>
              <a:t>Modern Texts and Poetry </a:t>
            </a:r>
            <a:r>
              <a:rPr lang="en-GB" i="1" dirty="0"/>
              <a:t>(2 hours 15 minutes)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06430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23" y="-342"/>
            <a:ext cx="3084513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9492" y="4083980"/>
            <a:ext cx="4822825" cy="2779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C:\Users\corlans\AppData\Local\Microsoft\Windows\Temporary Internet Files\Content.IE5\P6FQHV7Z\sheldon logo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814" y="6162008"/>
            <a:ext cx="2448272" cy="430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/>
              <a:t>English Language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459464"/>
            <a:ext cx="10515600" cy="393907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dirty="0"/>
              <a:t>The English Language course aims to enable you to </a:t>
            </a:r>
            <a:r>
              <a:rPr lang="en-GB" dirty="0">
                <a:solidFill>
                  <a:srgbClr val="7030A0"/>
                </a:solidFill>
              </a:rPr>
              <a:t>think for yourself </a:t>
            </a:r>
            <a:r>
              <a:rPr lang="en-GB" dirty="0"/>
              <a:t>and </a:t>
            </a:r>
            <a:r>
              <a:rPr lang="en-GB" dirty="0">
                <a:solidFill>
                  <a:srgbClr val="7030A0"/>
                </a:solidFill>
              </a:rPr>
              <a:t>express your ideas confidently and accurately </a:t>
            </a:r>
            <a:r>
              <a:rPr lang="en-GB" dirty="0"/>
              <a:t>as a reader and writer. You will experience reading </a:t>
            </a:r>
            <a:r>
              <a:rPr lang="en-GB" dirty="0">
                <a:solidFill>
                  <a:srgbClr val="7030A0"/>
                </a:solidFill>
              </a:rPr>
              <a:t>a variety of novels, poetry, drama, and non-fiction texts, </a:t>
            </a:r>
            <a:r>
              <a:rPr lang="en-GB" dirty="0"/>
              <a:t>as well as </a:t>
            </a:r>
            <a:r>
              <a:rPr lang="en-GB" dirty="0">
                <a:solidFill>
                  <a:srgbClr val="7030A0"/>
                </a:solidFill>
              </a:rPr>
              <a:t>producing pieces of writing in a variety of styles</a:t>
            </a:r>
            <a:r>
              <a:rPr lang="en-GB" dirty="0"/>
              <a:t>. Class discussion, presentations and role play also play an important role in learning to express yourself clearly, and </a:t>
            </a:r>
            <a:r>
              <a:rPr lang="en-GB" dirty="0">
                <a:solidFill>
                  <a:srgbClr val="7030A0"/>
                </a:solidFill>
              </a:rPr>
              <a:t>listen and respond appropriately to the views of others.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There are two external GCSE examinations that assess your ability to read, understand and respond to literary texts; produce your own creative writing; and engage with different writers’ perspectives.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11486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23" y="-342"/>
            <a:ext cx="3084513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9492" y="4083980"/>
            <a:ext cx="4822825" cy="2779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C:\Users\corlans\AppData\Local\Microsoft\Windows\Temporary Internet Files\Content.IE5\P6FQHV7Z\sheldon logo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814" y="6162008"/>
            <a:ext cx="2448272" cy="430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/>
              <a:t>English Language continued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16017" y="1395081"/>
            <a:ext cx="10972800" cy="4766927"/>
          </a:xfrm>
        </p:spPr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en-GB" dirty="0"/>
              <a:t>Both papers require you to </a:t>
            </a:r>
            <a:r>
              <a:rPr lang="en-GB" dirty="0">
                <a:solidFill>
                  <a:srgbClr val="7030A0"/>
                </a:solidFill>
              </a:rPr>
              <a:t>read and respond to unseen extracts </a:t>
            </a:r>
            <a:r>
              <a:rPr lang="en-GB" dirty="0"/>
              <a:t>taken from a range of fiction and non-fiction sources. Lessons are about </a:t>
            </a:r>
            <a:r>
              <a:rPr lang="en-GB" dirty="0">
                <a:solidFill>
                  <a:srgbClr val="7030A0"/>
                </a:solidFill>
              </a:rPr>
              <a:t>practising the skills </a:t>
            </a:r>
            <a:r>
              <a:rPr lang="en-GB" dirty="0"/>
              <a:t>required to approach these papers.</a:t>
            </a:r>
          </a:p>
          <a:p>
            <a:pPr marL="0" lvl="0" indent="0">
              <a:buNone/>
            </a:pPr>
            <a:endParaRPr lang="en-GB" dirty="0"/>
          </a:p>
          <a:p>
            <a:pPr lvl="0"/>
            <a:r>
              <a:rPr lang="en-GB" b="1" dirty="0">
                <a:solidFill>
                  <a:srgbClr val="7030A0"/>
                </a:solidFill>
              </a:rPr>
              <a:t>Unit 1: Explorations in creative reading and writing</a:t>
            </a:r>
          </a:p>
          <a:p>
            <a:pPr marL="0" lvl="0" indent="0">
              <a:buNone/>
            </a:pPr>
            <a:r>
              <a:rPr lang="en-GB" dirty="0"/>
              <a:t>You will have to read and answer 4 questions about a single source from a work of fiction. In the second section of the paper you are asked to produce a piece of narrative or descriptive writing.</a:t>
            </a:r>
          </a:p>
          <a:p>
            <a:pPr marL="0" lvl="0" indent="0">
              <a:buNone/>
            </a:pPr>
            <a:endParaRPr lang="en-GB" dirty="0"/>
          </a:p>
          <a:p>
            <a:pPr lvl="0"/>
            <a:r>
              <a:rPr lang="en-GB" b="1" dirty="0">
                <a:solidFill>
                  <a:srgbClr val="7030A0"/>
                </a:solidFill>
              </a:rPr>
              <a:t>Unit 2: Writers’ viewpoints and perspectives</a:t>
            </a:r>
          </a:p>
          <a:p>
            <a:pPr marL="0" lvl="0" indent="0">
              <a:buNone/>
            </a:pPr>
            <a:r>
              <a:rPr lang="en-GB" dirty="0"/>
              <a:t>This exam has a similar format, but the main differences are that you will be asked to read two sources rather than one and they will have come from non-fiction texts. In the second section of this paper you will have to produce another sustained piece of writing expressing your viewpoint and perspective on a issue or topic chosen by the exam board.</a:t>
            </a:r>
          </a:p>
          <a:p>
            <a:pPr marL="0" indent="0">
              <a:buNone/>
            </a:pP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33819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23" y="-342"/>
            <a:ext cx="3084513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9492" y="4083980"/>
            <a:ext cx="4822825" cy="2779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C:\Users\corlans\AppData\Local\Microsoft\Windows\Temporary Internet Files\Content.IE5\P6FQHV7Z\sheldon logo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814" y="6162008"/>
            <a:ext cx="2448272" cy="430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/>
              <a:t>Spoken Language Endorsement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92204" y="1690688"/>
            <a:ext cx="10515600" cy="39390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Spoken language is also a feature of the GCSE curriculum. This may take the form of an individual or group presentation to the class, but is accredited through a separate spoken language certificate. </a:t>
            </a:r>
          </a:p>
          <a:p>
            <a:pPr marL="0" indent="0">
              <a:buNone/>
            </a:pP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28057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23" y="-342"/>
            <a:ext cx="3084513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9492" y="4083980"/>
            <a:ext cx="4822825" cy="2779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C:\Users\corlans\AppData\Local\Microsoft\Windows\Temporary Internet Files\Content.IE5\P6FQHV7Z\sheldon logo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814" y="6162008"/>
            <a:ext cx="2448272" cy="430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/>
              <a:t>English Literature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3907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dirty="0"/>
              <a:t>The English Literature course focuses on </a:t>
            </a:r>
            <a:r>
              <a:rPr lang="en-GB" dirty="0">
                <a:solidFill>
                  <a:srgbClr val="7030A0"/>
                </a:solidFill>
              </a:rPr>
              <a:t>the study of fiction, drama and poetry</a:t>
            </a:r>
            <a:r>
              <a:rPr lang="en-GB" dirty="0"/>
              <a:t>. The aims are to foster an appreciation of literature and the ability to write convincingly and personally about it through close study of texts.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We encourage a great deal of reading and discussing our ideas in lessons.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>
                <a:solidFill>
                  <a:srgbClr val="7030A0"/>
                </a:solidFill>
              </a:rPr>
              <a:t>Through the study of literature - both ‘old’ and ‘new’ - we can learn a great deal about ourselves, human nature and the world we live in.</a:t>
            </a:r>
          </a:p>
          <a:p>
            <a:pPr marL="0" indent="0">
              <a:buNone/>
            </a:pP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788826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23" y="-342"/>
            <a:ext cx="3084513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9492" y="4083980"/>
            <a:ext cx="4822825" cy="2779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/>
              <a:t>English Literature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567524"/>
            <a:ext cx="10515600" cy="393907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600" b="1" dirty="0">
                <a:solidFill>
                  <a:srgbClr val="7030A0"/>
                </a:solidFill>
              </a:rPr>
              <a:t>Paper 1: Shakespeare and the 19</a:t>
            </a:r>
            <a:r>
              <a:rPr lang="en-GB" sz="2600" b="1" baseline="30000" dirty="0">
                <a:solidFill>
                  <a:srgbClr val="7030A0"/>
                </a:solidFill>
              </a:rPr>
              <a:t>th</a:t>
            </a:r>
            <a:r>
              <a:rPr lang="en-GB" sz="2600" b="1" dirty="0">
                <a:solidFill>
                  <a:srgbClr val="7030A0"/>
                </a:solidFill>
              </a:rPr>
              <a:t>-century novel. </a:t>
            </a:r>
          </a:p>
          <a:p>
            <a:pPr marL="0" indent="0">
              <a:buNone/>
            </a:pPr>
            <a:r>
              <a:rPr lang="en-GB" sz="2600" dirty="0"/>
              <a:t>This is an exam unit where you answer </a:t>
            </a:r>
            <a:r>
              <a:rPr lang="en-GB" sz="2600" dirty="0">
                <a:solidFill>
                  <a:srgbClr val="7030A0"/>
                </a:solidFill>
              </a:rPr>
              <a:t>one question on a Shakespeare play </a:t>
            </a:r>
            <a:r>
              <a:rPr lang="en-GB" sz="2600" dirty="0"/>
              <a:t>and </a:t>
            </a:r>
            <a:r>
              <a:rPr lang="en-GB" sz="2600" dirty="0">
                <a:solidFill>
                  <a:srgbClr val="7030A0"/>
                </a:solidFill>
              </a:rPr>
              <a:t>one question on a 19</a:t>
            </a:r>
            <a:r>
              <a:rPr lang="en-GB" sz="2600" baseline="30000" dirty="0">
                <a:solidFill>
                  <a:srgbClr val="7030A0"/>
                </a:solidFill>
              </a:rPr>
              <a:t>th</a:t>
            </a:r>
            <a:r>
              <a:rPr lang="en-GB" sz="2600" dirty="0">
                <a:solidFill>
                  <a:srgbClr val="7030A0"/>
                </a:solidFill>
              </a:rPr>
              <a:t>-century novel. </a:t>
            </a:r>
          </a:p>
          <a:p>
            <a:r>
              <a:rPr lang="en-GB" sz="2200" dirty="0"/>
              <a:t>A popular Shakespearean play you may study is </a:t>
            </a:r>
            <a:r>
              <a:rPr lang="en-GB" sz="2200" i="1" dirty="0"/>
              <a:t>Macbeth</a:t>
            </a:r>
            <a:r>
              <a:rPr lang="en-GB" sz="2200" dirty="0"/>
              <a:t>*: an intense, violent tragedy involving witchcraft, kings and murder.</a:t>
            </a:r>
          </a:p>
          <a:p>
            <a:r>
              <a:rPr lang="en-GB" sz="2200" i="1" dirty="0"/>
              <a:t>The Strange Case of Dr Jekyll and Mr Hyde </a:t>
            </a:r>
            <a:r>
              <a:rPr lang="en-GB" sz="2200" dirty="0"/>
              <a:t>* by Robert Louis Stevenson is a short, gothic story set in respectable and not so respectable Victorian London where a strange, deformed, barely human character wreaks havoc with a respectable doctor’s reputation.</a:t>
            </a:r>
          </a:p>
          <a:p>
            <a:r>
              <a:rPr lang="en-GB" sz="2200" i="1" dirty="0"/>
              <a:t>The Sign of Four </a:t>
            </a:r>
            <a:r>
              <a:rPr lang="en-GB" sz="2200" dirty="0"/>
              <a:t>* by Sir Arthur Conan Doyle is a classic Sherlock Holmes story where the great detective has to solve a seemingly impossible mystery involving pearls, poison darts and a mysterious bare footed villain. 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4923890-7D5B-4D0D-ADE0-D11E50DBC196}"/>
              </a:ext>
            </a:extLst>
          </p:cNvPr>
          <p:cNvSpPr txBox="1"/>
          <p:nvPr/>
        </p:nvSpPr>
        <p:spPr>
          <a:xfrm>
            <a:off x="0" y="5934670"/>
            <a:ext cx="100006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* Above are just a few suggested text titles. The exam board gives schools many options of Shakespeare and 19</a:t>
            </a:r>
            <a:r>
              <a:rPr lang="en-GB" baseline="30000" dirty="0"/>
              <a:t>th</a:t>
            </a:r>
            <a:r>
              <a:rPr lang="en-GB" dirty="0"/>
              <a:t> century texts to study. Teachers may choose a different text for their class from those listed above, but these have been our most frequent choices over the past 5 years.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884510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23" y="-342"/>
            <a:ext cx="3084513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9492" y="4083980"/>
            <a:ext cx="4822825" cy="2779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/>
              <a:t>English Literature continued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409029"/>
            <a:ext cx="10515600" cy="415595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3400" b="1" dirty="0">
                <a:solidFill>
                  <a:srgbClr val="7030A0"/>
                </a:solidFill>
              </a:rPr>
              <a:t>Unit 2: Modern texts and poetry. </a:t>
            </a:r>
          </a:p>
          <a:p>
            <a:pPr marL="0" indent="0">
              <a:buNone/>
            </a:pPr>
            <a:r>
              <a:rPr lang="en-GB" sz="3400" dirty="0"/>
              <a:t>This is an exam unit where you answer </a:t>
            </a:r>
            <a:r>
              <a:rPr lang="en-GB" sz="3400" dirty="0">
                <a:solidFill>
                  <a:srgbClr val="7030A0"/>
                </a:solidFill>
              </a:rPr>
              <a:t>one question on a modern novel or drama text</a:t>
            </a:r>
            <a:r>
              <a:rPr lang="en-GB" sz="3400" dirty="0"/>
              <a:t> and </a:t>
            </a:r>
            <a:r>
              <a:rPr lang="en-GB" sz="3400" dirty="0">
                <a:solidFill>
                  <a:srgbClr val="7030A0"/>
                </a:solidFill>
              </a:rPr>
              <a:t>two poetry questions. </a:t>
            </a:r>
          </a:p>
          <a:p>
            <a:r>
              <a:rPr lang="en-GB" sz="2600" i="1" dirty="0"/>
              <a:t>An Inspector Calls * </a:t>
            </a:r>
            <a:r>
              <a:rPr lang="en-GB" sz="2600" dirty="0"/>
              <a:t>by J.B. Priestley is a popular drama text set during the early years of the last century. A wealthy factory owner and his family celebrate an engagement but what they learn during the course of the evening will change them forever.</a:t>
            </a:r>
          </a:p>
          <a:p>
            <a:r>
              <a:rPr lang="en-GB" sz="2600" i="1" dirty="0"/>
              <a:t>The Lord of the Flies * </a:t>
            </a:r>
            <a:r>
              <a:rPr lang="en-GB" sz="2600" dirty="0"/>
              <a:t>novel by William Golding</a:t>
            </a:r>
            <a:r>
              <a:rPr lang="en-GB" sz="2600" i="1" dirty="0"/>
              <a:t> </a:t>
            </a:r>
            <a:r>
              <a:rPr lang="en-GB" sz="2600" dirty="0"/>
              <a:t>imagines what might happen if a group of schoolboys were deserted on an island and left to fend for themselves. How civilized or savage will they become?</a:t>
            </a:r>
          </a:p>
          <a:p>
            <a:r>
              <a:rPr lang="en-GB" sz="2600" dirty="0"/>
              <a:t>You will also study a collection of 15 poems chosen by the exam board. They are all written by different poets from the mid 18</a:t>
            </a:r>
            <a:r>
              <a:rPr lang="en-GB" sz="2600" baseline="30000" dirty="0"/>
              <a:t>th</a:t>
            </a:r>
            <a:r>
              <a:rPr lang="en-GB" sz="2600" dirty="0"/>
              <a:t> to the 21</a:t>
            </a:r>
            <a:r>
              <a:rPr lang="en-GB" sz="2600" baseline="30000" dirty="0"/>
              <a:t>st</a:t>
            </a:r>
            <a:r>
              <a:rPr lang="en-GB" sz="2600" dirty="0"/>
              <a:t> century. All are linked by the theme of power and conflict and range from a poem set on the stormy coast of Ireland, through a murderous medieval Italian Duke, to a damaged young soldier suffering from PTSD. </a:t>
            </a:r>
          </a:p>
          <a:p>
            <a:r>
              <a:rPr lang="en-GB" sz="2600" dirty="0"/>
              <a:t>In the final section of the exam you have to respond to two ‘unseen’ poems that you have not previously studied in class.</a:t>
            </a:r>
            <a:endParaRPr lang="en-GB" sz="2600" baseline="30000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CA5548A-DA8C-4E1E-B7E9-636FE68A38F9}"/>
              </a:ext>
            </a:extLst>
          </p:cNvPr>
          <p:cNvSpPr txBox="1"/>
          <p:nvPr/>
        </p:nvSpPr>
        <p:spPr>
          <a:xfrm>
            <a:off x="0" y="5934670"/>
            <a:ext cx="98947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* Above are just a few suggested text titles. The exam board gives schools many options of modern texts to study. Teachers may choose a different text for their class from those listed above, but these have been our most frequent choices over the past 5 years.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5610850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40429E01BFF44F9BFA74BEB762044B" ma:contentTypeVersion="9" ma:contentTypeDescription="Create a new document." ma:contentTypeScope="" ma:versionID="82245a352b72ba0a48749630145a0196">
  <xsd:schema xmlns:xsd="http://www.w3.org/2001/XMLSchema" xmlns:xs="http://www.w3.org/2001/XMLSchema" xmlns:p="http://schemas.microsoft.com/office/2006/metadata/properties" xmlns:ns2="9cf02c47-b874-48cc-a549-edbfdf7d8667" targetNamespace="http://schemas.microsoft.com/office/2006/metadata/properties" ma:root="true" ma:fieldsID="ca7ecda06d88a250cef484e59afa32df" ns2:_="">
    <xsd:import namespace="9cf02c47-b874-48cc-a549-edbfdf7d866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f02c47-b874-48cc-a549-edbfdf7d86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B6A2148-4F0E-4CC0-A497-67C145F6B2D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0658FF6-24FC-4C4F-9ADA-3E3899058350}"/>
</file>

<file path=customXml/itemProps3.xml><?xml version="1.0" encoding="utf-8"?>
<ds:datastoreItem xmlns:ds="http://schemas.openxmlformats.org/officeDocument/2006/customXml" ds:itemID="{8F9567E3-2143-4563-9C7A-7955DEF9D8DD}">
  <ds:schemaRefs>
    <ds:schemaRef ds:uri="64c210e8-46d4-47c3-907b-fa7a37ac2a29"/>
    <ds:schemaRef ds:uri="http://purl.org/dc/dcmitype/"/>
    <ds:schemaRef ds:uri="3f1e3307-a3a0-40f9-851c-3ca8d288da81"/>
    <ds:schemaRef ds:uri="http://purl.org/dc/terms/"/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1239</Words>
  <Application>Microsoft Office PowerPoint</Application>
  <PresentationFormat>Widescreen</PresentationFormat>
  <Paragraphs>74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GSCE English Language and GCSE English Literature </vt:lpstr>
      <vt:lpstr>Overview</vt:lpstr>
      <vt:lpstr>Method of Assessment</vt:lpstr>
      <vt:lpstr>English Language</vt:lpstr>
      <vt:lpstr>English Language continued</vt:lpstr>
      <vt:lpstr>Spoken Language Endorsement</vt:lpstr>
      <vt:lpstr>English Literature</vt:lpstr>
      <vt:lpstr>English Literature</vt:lpstr>
      <vt:lpstr>English Literature continued</vt:lpstr>
      <vt:lpstr>From Key Stage 3 to Key Stage 4</vt:lpstr>
      <vt:lpstr>Future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 Simpson</dc:creator>
  <cp:lastModifiedBy>Mrs Law</cp:lastModifiedBy>
  <cp:revision>13</cp:revision>
  <dcterms:created xsi:type="dcterms:W3CDTF">2021-01-12T09:19:14Z</dcterms:created>
  <dcterms:modified xsi:type="dcterms:W3CDTF">2023-01-19T14:32:47Z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0x0101009340429E01BFF44F9BFA74BEB762044B</vt:lpwstr>
  </property>
</Properties>
</file>