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7" r:id="rId5"/>
    <p:sldId id="364" r:id="rId6"/>
    <p:sldId id="360" r:id="rId7"/>
    <p:sldId id="361" r:id="rId8"/>
    <p:sldId id="356" r:id="rId9"/>
    <p:sldId id="365" r:id="rId10"/>
    <p:sldId id="3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E9DED-761F-430B-A32D-3D289FF3BD2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321D4-0970-40E8-A124-2BDEC0623F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11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331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965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660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235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0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52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833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716C-C506-40AE-B97F-4A460F04F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B7B40-D23E-44BD-B64C-C9AAE1281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43BD7-163A-4A66-AA8A-012F422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A512-D0E9-46FC-9B93-8384350E2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20653-8D44-4C9A-8E82-EF397B90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4A3B90-3BB5-4A7E-987D-3ED7A3223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C33B0-3B7D-4E53-87D3-DEC09A9CE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462EF-3A2E-4F2C-A9BD-3A7BE56A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C8940-783E-48ED-84DF-222C3B468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1917D-2A70-4A6E-8FAB-E9BE4FCEC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C5E6-BCD9-49F8-8531-374B541E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8EB7-BBD4-482C-9610-A8582935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E33D3-76D6-4E9A-9F65-B38F4C17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5F34C-3341-486B-A4BF-10C31906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5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33F3B-7BC0-40E8-8A9E-49421B2E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05BCF-434B-47C6-A944-A560333A7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2005-0BE5-4F72-B4B9-BBED1BB5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7CB75-1846-434A-832F-202B1AD84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39501-0222-453F-8DBE-6525D2E0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2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6022-1107-47C2-9AA6-86A4DD1E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5BE6E-A94B-48FE-B34E-0E1028487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AA312-A8E5-41A2-8BEA-43C2EACDD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E2401-B77C-4B56-A82D-6CABCBAE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B443A-93C4-46DE-BE68-B645E8EF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054AB-18BB-46FD-ADB4-57227A98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5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8BC2-BD26-4FD0-9970-30F37E19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7D2B5-2AB4-488B-8E36-BEBAB530D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F0E80-12A8-40C9-9936-38FE00977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E563E7-66B6-45A0-AA07-A89F4FB14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EE986-55CF-4DC6-B101-38EB6F3D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AF50FD-AA5A-4B4A-AE54-CB361B8B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A68C1F-5E9B-4B28-8352-AF5309A5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129FD2-6186-4DFE-9C2C-5209793AB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99CC-057B-4D2C-91C2-2D9F58778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DE3184-5816-432C-A51A-BE8A038192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4332E-5B98-47D0-BFB2-BC1AC465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B12B8-1C7A-4437-B1C1-CFB70BB39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8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5C46A-CAE4-4EDD-98F3-57EC210465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75740-CFD1-45FB-AFF8-68B4F612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12B7F-147F-4F69-BFCA-433774A2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72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E9006-A60F-4651-9254-C676A87E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DC642-15E1-4E2E-ACF3-93A1692D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AD6087-EA15-4E2D-8D2D-7B72EF458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2258B-CBF9-4576-B945-F738D123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0FBBC-0341-4E18-979F-6C454EBA1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5C3D0-8675-48D6-9721-7CEF97E85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5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9B1C1-4745-4FC1-8A5B-0AE327433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CFB94-AEC5-4D72-9C97-7E4FAE558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67754-175F-4727-97DF-967C1B7BC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0BA29-6CD8-4D52-8CF9-F85D4BF3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044622-BAA9-48AE-8300-506D4781F16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E179D-1FB5-48F2-A8F1-C635D937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EC499-5CB1-4844-A5DC-3F7F8F78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9725"/>
            <a:ext cx="2743200" cy="365125"/>
          </a:xfrm>
          <a:prstGeom prst="rect">
            <a:avLst/>
          </a:prstGeom>
        </p:spPr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66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3">
            <a:extLst>
              <a:ext uri="{FF2B5EF4-FFF2-40B4-BE49-F238E27FC236}">
                <a16:creationId xmlns:a16="http://schemas.microsoft.com/office/drawing/2014/main" id="{505797BB-DFF3-416B-8526-F5398F4764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243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4054BCD1-F4E0-4216-BFF3-4E21BB8B5F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0D5DB4-D892-40C5-B185-EC172CBC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B58E9-C3E2-4E12-BCF3-6BD426322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F147328-776D-4080-BE6C-0B7EB5EF27CF}"/>
              </a:ext>
            </a:extLst>
          </p:cNvPr>
          <p:cNvSpPr txBox="1">
            <a:spLocks/>
          </p:cNvSpPr>
          <p:nvPr userDrawn="1"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0C0C3C8-FB42-4349-8D92-44529C9A0041}"/>
              </a:ext>
            </a:extLst>
          </p:cNvPr>
          <p:cNvSpPr txBox="1">
            <a:spLocks/>
          </p:cNvSpPr>
          <p:nvPr userDrawn="1"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7F9F4F10-8B6A-4C27-ACE1-D9CFA7E215AB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E84BF016-AFE0-4AC0-ADE1-C666EA3E9DFC}"/>
              </a:ext>
            </a:extLst>
          </p:cNvPr>
          <p:cNvSpPr txBox="1">
            <a:spLocks/>
          </p:cNvSpPr>
          <p:nvPr userDrawn="1"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A1AC5043-65F9-4CFD-8FCD-4F95AFFD7B75}"/>
              </a:ext>
            </a:extLst>
          </p:cNvPr>
          <p:cNvSpPr txBox="1">
            <a:spLocks/>
          </p:cNvSpPr>
          <p:nvPr userDrawn="1"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2CFE638-5955-417D-94A1-A9CDD3A8361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3586"/>
            <a:ext cx="2297747" cy="85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72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hyperlink" Target="mailto:bfoulger@sheldonschool.co.uk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243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GB" dirty="0"/>
              <a:t>GCSE Computer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GB" dirty="0"/>
              <a:t>Mr Foulger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883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05"/>
    </mc:Choice>
    <mc:Fallback xmlns="">
      <p:transition spd="slow" advTm="2020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5C01C3A1-D81F-4DF9-BD67-5E4039C44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16E3D5C2-49F8-45E4-A9E1-01C29054F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175" y="4078287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04AD03-7B5B-43BD-8919-1CD1F304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Computer Science GCSE–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60825-E73E-40E3-8A9C-2B76C8609C8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GB" dirty="0"/>
              <a:t>5 lessons a fortnight (usually 2 x double, 1 single)</a:t>
            </a:r>
          </a:p>
          <a:p>
            <a:r>
              <a:rPr lang="en-GB" dirty="0"/>
              <a:t>Edexcel exam board:</a:t>
            </a:r>
          </a:p>
          <a:p>
            <a:pPr lvl="1"/>
            <a:r>
              <a:rPr lang="en-GB" dirty="0"/>
              <a:t>1 theory exam (paper based) – 50% of the course</a:t>
            </a:r>
          </a:p>
          <a:p>
            <a:pPr lvl="1"/>
            <a:r>
              <a:rPr lang="en-GB" dirty="0"/>
              <a:t>1 programming exam (taken on a computer) – 50% of the course</a:t>
            </a:r>
          </a:p>
          <a:p>
            <a:r>
              <a:rPr lang="en-GB" dirty="0"/>
              <a:t>All software provided</a:t>
            </a:r>
          </a:p>
          <a:p>
            <a:r>
              <a:rPr lang="en-GB" dirty="0"/>
              <a:t>Python programming language used extensively</a:t>
            </a:r>
          </a:p>
        </p:txBody>
      </p:sp>
    </p:spTree>
    <p:extLst>
      <p:ext uri="{BB962C8B-B14F-4D97-AF65-F5344CB8AC3E}">
        <p14:creationId xmlns:p14="http://schemas.microsoft.com/office/powerpoint/2010/main" val="427099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301"/>
    </mc:Choice>
    <mc:Fallback xmlns="">
      <p:transition spd="slow" advTm="6730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3658BA-7CC6-45AC-970F-1C25F5097BFF}"/>
              </a:ext>
            </a:extLst>
          </p:cNvPr>
          <p:cNvSpPr/>
          <p:nvPr/>
        </p:nvSpPr>
        <p:spPr>
          <a:xfrm rot="1980000">
            <a:off x="6017823" y="2270851"/>
            <a:ext cx="5302537" cy="2937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9743EF-A1E5-45F3-97CD-E16581F772C6}"/>
              </a:ext>
            </a:extLst>
          </p:cNvPr>
          <p:cNvSpPr/>
          <p:nvPr/>
        </p:nvSpPr>
        <p:spPr>
          <a:xfrm rot="-1500000">
            <a:off x="663145" y="1991628"/>
            <a:ext cx="4947750" cy="30198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339" y="20068"/>
            <a:ext cx="10486239" cy="1339940"/>
          </a:xfrm>
        </p:spPr>
        <p:txBody>
          <a:bodyPr/>
          <a:lstStyle/>
          <a:p>
            <a:pPr algn="ctr"/>
            <a:r>
              <a:rPr lang="en-GB" b="1" dirty="0">
                <a:cs typeface="Calibri Light"/>
              </a:rPr>
              <a:t>Computer Science  – Skills and Careers</a:t>
            </a:r>
            <a:endParaRPr lang="en-GB" b="1" dirty="0"/>
          </a:p>
        </p:txBody>
      </p:sp>
      <p:pic>
        <p:nvPicPr>
          <p:cNvPr id="2" name="Picture 2" descr="A picture containing food&#10;&#10;Description automatically generated">
            <a:extLst>
              <a:ext uri="{FF2B5EF4-FFF2-40B4-BE49-F238E27FC236}">
                <a16:creationId xmlns:a16="http://schemas.microsoft.com/office/drawing/2014/main" id="{F210A598-132D-4C6E-8610-21E57CB850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5"/>
          <a:stretch>
            <a:fillRect/>
          </a:stretch>
        </p:blipFill>
        <p:spPr>
          <a:xfrm rot="-1140000">
            <a:off x="944249" y="2164387"/>
            <a:ext cx="4443131" cy="2648937"/>
          </a:xfrm>
        </p:spPr>
      </p:pic>
      <p:pic>
        <p:nvPicPr>
          <p:cNvPr id="3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585677CD-60C6-4B29-810D-DDF1A6D610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380000">
            <a:off x="6202853" y="2677703"/>
            <a:ext cx="5001855" cy="22085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384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561"/>
    </mc:Choice>
    <mc:Fallback xmlns="">
      <p:transition spd="slow" advTm="2256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a typeface="+mj-lt"/>
                <a:cs typeface="+mj-lt"/>
              </a:rPr>
              <a:t>           Why choose Computer Science?</a:t>
            </a:r>
            <a:endParaRPr lang="en-GB" dirty="0">
              <a:ea typeface="+mj-lt"/>
              <a:cs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393907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Computers are changing every part of our lives at an ever-increasing rate – why not drive the future?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In this GCSE:</a:t>
            </a:r>
            <a:endParaRPr lang="en-US" dirty="0">
              <a:ea typeface="+mn-lt"/>
              <a:cs typeface="+mn-lt"/>
            </a:endParaRPr>
          </a:p>
          <a:p>
            <a:pPr marL="971550" lvl="1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Experience programming and making new software</a:t>
            </a:r>
            <a:endParaRPr lang="en-US" dirty="0">
              <a:ea typeface="+mn-lt"/>
              <a:cs typeface="+mn-lt"/>
            </a:endParaRPr>
          </a:p>
          <a:p>
            <a:pPr marL="971550" lvl="1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Find out how hackers attack computers and other cybersecurity topics</a:t>
            </a:r>
            <a:endParaRPr lang="en-US" dirty="0">
              <a:ea typeface="+mn-lt"/>
              <a:cs typeface="+mn-lt"/>
            </a:endParaRPr>
          </a:p>
          <a:p>
            <a:pPr marL="971550" lvl="1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Discover how computers work </a:t>
            </a:r>
            <a:endParaRPr lang="en-US" dirty="0">
              <a:ea typeface="+mn-lt"/>
              <a:cs typeface="+mn-lt"/>
            </a:endParaRPr>
          </a:p>
          <a:p>
            <a:pPr marL="971550" lvl="1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Solve logical problems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20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014"/>
    </mc:Choice>
    <mc:Fallback xmlns="">
      <p:transition spd="slow" advTm="7101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What will I learn?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363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This GCSE will equip you with a range of transferable practical and theoretical skills.</a:t>
            </a:r>
          </a:p>
          <a:p>
            <a:pPr marL="0" indent="0">
              <a:buNone/>
            </a:pPr>
            <a:r>
              <a:rPr lang="en-GB" dirty="0"/>
              <a:t>Paper 1: Principles of Computer Science</a:t>
            </a:r>
          </a:p>
          <a:p>
            <a:pPr marL="0" indent="0">
              <a:buNone/>
            </a:pPr>
            <a:endParaRPr lang="en-GB" dirty="0"/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Computational Thinking – how to we solve problems?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Data – how does a computer store data?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Computing Hardware – what are the different parts that make up a computer?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Networks – how do we link computers together?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Issues and impacts – how do computers effect our lives and the environment?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045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299"/>
    </mc:Choice>
    <mc:Fallback xmlns="">
      <p:transition spd="slow" advTm="9929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What will I learn?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36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Paper 2: Application of Computational Thinking (programming exam)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Problem solving with programming</a:t>
            </a:r>
          </a:p>
          <a:p>
            <a:pPr marL="0" indent="0">
              <a:buNone/>
            </a:pPr>
            <a:endParaRPr lang="en-GB" dirty="0"/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Algorithms -  how do we read, write and assess algorithms? 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Decomposing and analysing problems – how do we work out how to solve a problem?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ea typeface="+mn-lt"/>
                <a:cs typeface="+mn-lt"/>
              </a:rPr>
              <a:t>Ability to read, write, refine and evaluate programs – how do we code in Python?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51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988"/>
    </mc:Choice>
    <mc:Fallback xmlns="">
      <p:transition spd="slow" advTm="6798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Contact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3939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hlinkClick r:id="rId5"/>
              </a:rPr>
              <a:t>bfoulger@sheldonschool.co.uk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Mr Foulger</a:t>
            </a:r>
            <a:r>
              <a:rPr lang="en-GB"/>
              <a:t>, C4 </a:t>
            </a:r>
            <a:r>
              <a:rPr lang="en-GB" dirty="0"/>
              <a:t>or BEC office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302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18"/>
    </mc:Choice>
    <mc:Fallback xmlns="">
      <p:transition spd="slow" advTm="15818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40429E01BFF44F9BFA74BEB762044B" ma:contentTypeVersion="9" ma:contentTypeDescription="Create a new document." ma:contentTypeScope="" ma:versionID="ec479720a77b54a9a161dfeacf115348">
  <xsd:schema xmlns:xsd="http://www.w3.org/2001/XMLSchema" xmlns:xs="http://www.w3.org/2001/XMLSchema" xmlns:p="http://schemas.microsoft.com/office/2006/metadata/properties" xmlns:ns2="9cf02c47-b874-48cc-a549-edbfdf7d8667" targetNamespace="http://schemas.microsoft.com/office/2006/metadata/properties" ma:root="true" ma:fieldsID="5b61eac5bddb520ea4d1e5d8990ac6b9" ns2:_="">
    <xsd:import namespace="9cf02c47-b874-48cc-a549-edbfdf7d86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02c47-b874-48cc-a549-edbfdf7d86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98F9C4-BFD1-4BC7-844A-ACEA516DFE62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673bdb5a-4264-4344-a4c6-1f30f44e1830"/>
    <ds:schemaRef ds:uri="http://www.w3.org/XML/1998/namespace"/>
    <ds:schemaRef ds:uri="http://purl.org/dc/elements/1.1/"/>
    <ds:schemaRef ds:uri="http://schemas.microsoft.com/office/infopath/2007/PartnerControls"/>
    <ds:schemaRef ds:uri="8297d508-5b02-4218-8a0b-c616bc7feff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384053A-2F0F-42B7-832C-CF89E16CF0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43067F-9E08-4609-8479-2AB886A3F2C6}"/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300</Words>
  <Application>Microsoft Office PowerPoint</Application>
  <PresentationFormat>Widescreen</PresentationFormat>
  <Paragraphs>48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GCSE Computer Science</vt:lpstr>
      <vt:lpstr>Computer Science GCSE– overview</vt:lpstr>
      <vt:lpstr>Computer Science  – Skills and Careers</vt:lpstr>
      <vt:lpstr>           Why choose Computer Science?</vt:lpstr>
      <vt:lpstr>What will I learn?</vt:lpstr>
      <vt:lpstr>What will I learn?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Simpson</dc:creator>
  <cp:lastModifiedBy>Mr Foulger</cp:lastModifiedBy>
  <cp:revision>51</cp:revision>
  <dcterms:created xsi:type="dcterms:W3CDTF">2021-01-12T09:19:14Z</dcterms:created>
  <dcterms:modified xsi:type="dcterms:W3CDTF">2026-01-20T09:22:16Z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0x0101009340429E01BFF44F9BFA74BEB762044B</vt:lpwstr>
  </property>
</Properties>
</file>