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367" r:id="rId5"/>
    <p:sldId id="377" r:id="rId6"/>
    <p:sldId id="378" r:id="rId7"/>
    <p:sldId id="379" r:id="rId8"/>
    <p:sldId id="380" r:id="rId9"/>
    <p:sldId id="376" r:id="rId10"/>
    <p:sldId id="3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–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E9DED-761F-430B-A32D-3D289FF3BD29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321D4-0970-40E8-A124-2BDEC0623F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119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6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213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90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805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26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1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B856A-1077-418D-80B9-8FF97D3CE9A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25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E90F-D939-453C-AFA0-346894729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DFFFAA-1426-4ED8-B68E-5CCC7C268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128D-740C-4E33-8A80-2B6E7105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D9407-4F17-4249-8570-A884EA1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64C1C-14FC-40A7-82D5-5A66DB56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333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9716C-C506-40AE-B97F-4A460F04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B7B40-D23E-44BD-B64C-C9AAE1281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43BD7-163A-4A66-AA8A-012F4225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2A512-D0E9-46FC-9B93-8384350E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20653-8D44-4C9A-8E82-EF397B90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4A3B90-3BB5-4A7E-987D-3ED7A3223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C33B0-3B7D-4E53-87D3-DEC09A9CE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462EF-3A2E-4F2C-A9BD-3A7BE56A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C8940-783E-48ED-84DF-222C3B4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1917D-2A70-4A6E-8FAB-E9BE4FCEC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8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C5E6-BCD9-49F8-8531-374B541E0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F8EB7-BBD4-482C-9610-A8582935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E33D3-76D6-4E9A-9F65-B38F4C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5F34C-3341-486B-A4BF-10C319068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F3B5C-354B-4D20-BD8E-0F2D1B74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C:\Users\corlans\AppData\Local\Microsoft\Windows\Temporary Internet Files\Content.IE5\P6FQHV7Z\sheldon logo.jpg">
            <a:extLst>
              <a:ext uri="{FF2B5EF4-FFF2-40B4-BE49-F238E27FC236}">
                <a16:creationId xmlns:a16="http://schemas.microsoft.com/office/drawing/2014/main" id="{99119667-C077-4134-AED3-3BEE012D4D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3F3B-7BC0-40E8-8A9E-49421B2E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05BCF-434B-47C6-A944-A560333A7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2005-0BE5-4F72-B4B9-BBED1BB58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17CB75-1846-434A-832F-202B1AD84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39501-0222-453F-8DBE-6525D2E03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6022-1107-47C2-9AA6-86A4DD1E1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BE6E-A94B-48FE-B34E-0E1028487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5AA312-A8E5-41A2-8BEA-43C2EACDD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7E2401-B77C-4B56-A82D-6CABCBAEB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443A-93C4-46DE-BE68-B645E8EF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054AB-18BB-46FD-ADB4-57227A981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5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F8BC2-BD26-4FD0-9970-30F37E19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7D2B5-2AB4-488B-8E36-BEBAB530D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F0E80-12A8-40C9-9936-38FE00977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E563E7-66B6-45A0-AA07-A89F4FB145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EE986-55CF-4DC6-B101-38EB6F3D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AF50FD-AA5A-4B4A-AE54-CB361B8B3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A68C1F-5E9B-4B28-8352-AF5309A59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29FD2-6186-4DFE-9C2C-5209793AB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99CC-057B-4D2C-91C2-2D9F58778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E3184-5816-432C-A51A-BE8A03819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4332E-5B98-47D0-BFB2-BC1AC4658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B12B8-1C7A-4437-B1C1-CFB70BB39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98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5C46A-CAE4-4EDD-98F3-57EC21046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75740-CFD1-45FB-AFF8-68B4F612F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12B7F-147F-4F69-BFCA-433774A2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72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006-A60F-4651-9254-C676A87EF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DC642-15E1-4E2E-ACF3-93A1692D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D6087-EA15-4E2D-8D2D-7B72EF4586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62258B-CBF9-4576-B945-F738D1236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0FBBC-0341-4E18-979F-6C454EBA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5C3D0-8675-48D6-9721-7CEF97E8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9B1C1-4745-4FC1-8A5B-0AE32743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FCFB94-AEC5-4D72-9C97-7E4FAE558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67754-175F-4727-97DF-967C1B7BC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0BA29-6CD8-4D52-8CF9-F85D4BF34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E179D-1FB5-48F2-A8F1-C635D937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AEC499-5CB1-4844-A5DC-3F7F8F78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6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D5DB4-D892-40C5-B185-EC172CBCB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B58E9-C3E2-4E12-BCF3-6BD426322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3C49D-B53B-43A4-8CD8-731F390BFD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44622-BAA9-48AE-8300-506D4781F16E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F81D8-B36C-4572-9D68-A72311EE6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37F11-9154-45C1-9BD1-5297C70147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62B8B-E235-4438-BF4F-E515F13BFE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724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4.m4a"/><Relationship Id="rId7" Type="http://schemas.openxmlformats.org/officeDocument/2006/relationships/image" Target="../media/image3.pn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5.m4a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audio" Target="../media/media6.m4a"/><Relationship Id="rId7" Type="http://schemas.openxmlformats.org/officeDocument/2006/relationships/image" Target="../media/image3.png"/><Relationship Id="rId12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4.png"/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243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 Nova"/>
              </a:rPr>
              <a:t>GCSE Business</a:t>
            </a:r>
          </a:p>
        </p:txBody>
      </p:sp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7C6EB5-901D-E94D-39E9-D0FAD0D162C1}"/>
              </a:ext>
            </a:extLst>
          </p:cNvPr>
          <p:cNvSpPr txBox="1"/>
          <p:nvPr/>
        </p:nvSpPr>
        <p:spPr>
          <a:xfrm>
            <a:off x="4077368" y="3796631"/>
            <a:ext cx="4037263" cy="36933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cs typeface="Calibri"/>
              </a:rPr>
              <a:t>Mr Rand, Mr Scourfield and Mrs Lee 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159CBA-FA58-4B92-94E8-FA2576CF36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72602" y="61620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70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77"/>
    </mc:Choice>
    <mc:Fallback xmlns="">
      <p:transition spd="slow" advTm="18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</a:rPr>
              <a:t>The content of GCSE Business Studies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36691" y="1797917"/>
            <a:ext cx="3791704" cy="479829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I</a:t>
            </a:r>
            <a:r>
              <a:rPr lang="en-GB" sz="3000" dirty="0">
                <a:cs typeface="Calibri"/>
              </a:rPr>
              <a:t>n Year 10, you can expect to learn: </a:t>
            </a:r>
          </a:p>
          <a:p>
            <a:r>
              <a:rPr lang="en-GB" sz="3000" dirty="0">
                <a:cs typeface="Calibri"/>
              </a:rPr>
              <a:t>Why people decide to set up a business. </a:t>
            </a:r>
          </a:p>
          <a:p>
            <a:r>
              <a:rPr lang="en-GB" sz="3000" dirty="0">
                <a:cs typeface="Calibri"/>
              </a:rPr>
              <a:t>What types of business there are in the UK. </a:t>
            </a:r>
          </a:p>
          <a:p>
            <a:r>
              <a:rPr lang="en-GB" sz="3000" dirty="0">
                <a:cs typeface="Calibri"/>
              </a:rPr>
              <a:t>How to work out if a business is making a profit or loss.</a:t>
            </a:r>
          </a:p>
          <a:p>
            <a:r>
              <a:rPr lang="en-GB" sz="3000" dirty="0">
                <a:cs typeface="Calibri"/>
              </a:rPr>
              <a:t>What could help or stop the business f</a:t>
            </a:r>
            <a:r>
              <a:rPr lang="en-GB" dirty="0">
                <a:cs typeface="Calibri"/>
              </a:rPr>
              <a:t>rom being successful. </a:t>
            </a:r>
          </a:p>
          <a:p>
            <a:endParaRPr lang="en-GB" dirty="0">
              <a:cs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F10390B-13B8-48D4-8047-734B9C544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549466"/>
              </p:ext>
            </p:extLst>
          </p:nvPr>
        </p:nvGraphicFramePr>
        <p:xfrm>
          <a:off x="407458" y="1825625"/>
          <a:ext cx="6879747" cy="483157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79747">
                  <a:extLst>
                    <a:ext uri="{9D8B030D-6E8A-4147-A177-3AD203B41FA5}">
                      <a16:colId xmlns:a16="http://schemas.microsoft.com/office/drawing/2014/main" val="736012157"/>
                    </a:ext>
                  </a:extLst>
                </a:gridCol>
              </a:tblGrid>
              <a:tr h="564371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Arial Nova"/>
                        </a:rPr>
                        <a:t>Year 10:  Theme One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47489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 Nova"/>
                        </a:rPr>
                        <a:t>Studying how a small business operates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0031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Arial Nova"/>
                        </a:rPr>
                        <a:t>Investigates local businesses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50492"/>
                  </a:ext>
                </a:extLst>
              </a:tr>
              <a:tr h="1755824"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Arial Nova"/>
                        </a:rPr>
                        <a:t>Topics include: 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GB" sz="3200">
                          <a:latin typeface="Arial Nova"/>
                        </a:rPr>
                        <a:t>Ownership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GB" sz="3200">
                          <a:latin typeface="Arial Nova"/>
                        </a:rPr>
                        <a:t>Finance</a:t>
                      </a:r>
                    </a:p>
                    <a:p>
                      <a:pPr marL="457200" indent="-457200">
                        <a:buFont typeface="Arial"/>
                        <a:buChar char="•"/>
                      </a:pPr>
                      <a:r>
                        <a:rPr lang="en-GB" sz="3200">
                          <a:latin typeface="Arial Nova"/>
                        </a:rPr>
                        <a:t>External influences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927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43809"/>
                  </a:ext>
                </a:extLst>
              </a:tr>
            </a:tbl>
          </a:graphicData>
        </a:graphic>
      </p:graphicFrame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FD7335-F52B-43BD-98AE-9B84FC6AB4B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05556" y="61620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51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5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</a:rPr>
              <a:t>The content of GCSE Business Studies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36691" y="1797917"/>
            <a:ext cx="3791704" cy="479829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cs typeface="Calibri"/>
              </a:rPr>
              <a:t>I</a:t>
            </a:r>
            <a:r>
              <a:rPr lang="en-GB" sz="3000" dirty="0">
                <a:cs typeface="Calibri"/>
              </a:rPr>
              <a:t>n Year 11, you can expect to learn: </a:t>
            </a:r>
          </a:p>
          <a:p>
            <a:r>
              <a:rPr lang="en-GB" dirty="0">
                <a:cs typeface="Calibri"/>
              </a:rPr>
              <a:t>How a business grows from a small organisation to a large multi-national company. </a:t>
            </a:r>
          </a:p>
          <a:p>
            <a:r>
              <a:rPr lang="en-GB" dirty="0">
                <a:cs typeface="Calibri"/>
              </a:rPr>
              <a:t>How to make and market a successful product </a:t>
            </a:r>
          </a:p>
          <a:p>
            <a:r>
              <a:rPr lang="en-GB" dirty="0">
                <a:ea typeface="+mn-lt"/>
                <a:cs typeface="+mn-lt"/>
              </a:rPr>
              <a:t>How to manage staff and be a leader</a:t>
            </a:r>
          </a:p>
          <a:p>
            <a:endParaRPr lang="en-GB" dirty="0">
              <a:cs typeface="Calibri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F10390B-13B8-48D4-8047-734B9C544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992253"/>
              </p:ext>
            </p:extLst>
          </p:nvPr>
        </p:nvGraphicFramePr>
        <p:xfrm>
          <a:off x="407458" y="1825625"/>
          <a:ext cx="6879747" cy="53192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79747">
                  <a:extLst>
                    <a:ext uri="{9D8B030D-6E8A-4147-A177-3AD203B41FA5}">
                      <a16:colId xmlns:a16="http://schemas.microsoft.com/office/drawing/2014/main" val="736012157"/>
                    </a:ext>
                  </a:extLst>
                </a:gridCol>
              </a:tblGrid>
              <a:tr h="564371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Year 11:  Theme Two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47489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3200" dirty="0">
                          <a:latin typeface="Arial Nova"/>
                        </a:rPr>
                        <a:t>Studying of how a business could grow </a:t>
                      </a:r>
                      <a:endParaRPr lang="en-US" sz="3200" dirty="0">
                        <a:latin typeface="Arial Nov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0031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Investigate national and global businesses</a:t>
                      </a:r>
                      <a:endParaRPr lang="en-US" sz="3200">
                        <a:latin typeface="Arial Nova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50492"/>
                  </a:ext>
                </a:extLst>
              </a:tr>
              <a:tr h="1755824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Topics include:</a:t>
                      </a:r>
                      <a:endParaRPr lang="en-US" sz="3200">
                        <a:latin typeface="Arial Nova"/>
                      </a:endParaRP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Marketing 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Operations</a:t>
                      </a:r>
                      <a:br>
                        <a:rPr lang="en-GB" sz="3200">
                          <a:latin typeface="Arial Nova"/>
                        </a:rPr>
                      </a:br>
                      <a:r>
                        <a:rPr lang="en-GB" sz="3200">
                          <a:latin typeface="Arial Nova"/>
                        </a:rPr>
                        <a:t>Human Resource Management 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927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43809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B7702A-77BA-44A8-AB9E-85E6CF4F672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38306" y="616200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276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553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</a:rPr>
              <a:t>The exam structure for GCSE Business Studies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67418" y="1839481"/>
            <a:ext cx="3791704" cy="349254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dirty="0">
                <a:ea typeface="+mn-lt"/>
                <a:cs typeface="+mn-lt"/>
              </a:rPr>
              <a:t>100% exams</a:t>
            </a:r>
          </a:p>
          <a:p>
            <a:pPr marL="457200" indent="-457200"/>
            <a:r>
              <a:rPr lang="en-GB" dirty="0">
                <a:ea typeface="+mn-lt"/>
                <a:cs typeface="+mn-lt"/>
              </a:rPr>
              <a:t>Allow use of business knowledge to support understanding of key concepts</a:t>
            </a:r>
          </a:p>
          <a:p>
            <a:pPr marL="457200" indent="-457200"/>
            <a:endParaRPr lang="en-GB" dirty="0">
              <a:ea typeface="+mn-lt"/>
              <a:cs typeface="+mn-lt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7F10390B-13B8-48D4-8047-734B9C544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41530"/>
              </p:ext>
            </p:extLst>
          </p:nvPr>
        </p:nvGraphicFramePr>
        <p:xfrm>
          <a:off x="407458" y="1825625"/>
          <a:ext cx="6878782" cy="426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439391">
                  <a:extLst>
                    <a:ext uri="{9D8B030D-6E8A-4147-A177-3AD203B41FA5}">
                      <a16:colId xmlns:a16="http://schemas.microsoft.com/office/drawing/2014/main" val="736012157"/>
                    </a:ext>
                  </a:extLst>
                </a:gridCol>
                <a:gridCol w="3439391">
                  <a:extLst>
                    <a:ext uri="{9D8B030D-6E8A-4147-A177-3AD203B41FA5}">
                      <a16:colId xmlns:a16="http://schemas.microsoft.com/office/drawing/2014/main" val="3679174379"/>
                    </a:ext>
                  </a:extLst>
                </a:gridCol>
              </a:tblGrid>
              <a:tr h="564371">
                <a:tc>
                  <a:txBody>
                    <a:bodyPr/>
                    <a:lstStyle/>
                    <a:p>
                      <a:r>
                        <a:rPr lang="en-GB" sz="3200">
                          <a:latin typeface="Arial Nova"/>
                        </a:rPr>
                        <a:t>Theme 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Theme 2 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447489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Paper 1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Paper 2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100310"/>
                  </a:ext>
                </a:extLst>
              </a:tr>
              <a:tr h="5643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1 Hour 45 Mins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1 Hour 45 Mins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650492"/>
                  </a:ext>
                </a:extLst>
              </a:tr>
              <a:tr h="1755824"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Multiple choice questions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Calculation questions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Short and extended questions</a:t>
                      </a:r>
                    </a:p>
                    <a:p>
                      <a:pPr lvl="0">
                        <a:buNone/>
                      </a:pPr>
                      <a:r>
                        <a:rPr lang="en-GB" sz="3200">
                          <a:latin typeface="Arial Nova"/>
                        </a:rPr>
                        <a:t>Case studies and theoretical questions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9270"/>
                  </a:ext>
                </a:extLst>
              </a:tr>
            </a:tbl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B6D00-4DB5-4595-B3AB-7F4F924EBA7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42256" y="58832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066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Arial Nova"/>
              </a:rPr>
              <a:t>Understanding the business world 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68209" y="1868056"/>
            <a:ext cx="5219588" cy="472209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GB" dirty="0">
                <a:cs typeface="Calibri"/>
              </a:rPr>
              <a:t>Students will benefit from experiencing the running of local and national businesses. </a:t>
            </a:r>
          </a:p>
          <a:p>
            <a:pPr marL="457200" indent="-457200">
              <a:buFont typeface="Arial"/>
            </a:pPr>
            <a:r>
              <a:rPr lang="en-GB" dirty="0">
                <a:cs typeface="Calibri"/>
              </a:rPr>
              <a:t>Students will be given the opportunity to understand how businesses work on a day to day and strategic level.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70DDA5-7A9F-1083-8A49-0E5688A8F5A1}"/>
              </a:ext>
            </a:extLst>
          </p:cNvPr>
          <p:cNvSpPr txBox="1"/>
          <p:nvPr/>
        </p:nvSpPr>
        <p:spPr>
          <a:xfrm>
            <a:off x="1018309" y="2043545"/>
            <a:ext cx="5943600" cy="4073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2E17C0EE-30AC-5FA5-1F97-F0AB296E14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2219" y="2096777"/>
            <a:ext cx="2743200" cy="2165684"/>
          </a:xfrm>
          <a:prstGeom prst="rect">
            <a:avLst/>
          </a:prstGeom>
        </p:spPr>
      </p:pic>
      <p:pic>
        <p:nvPicPr>
          <p:cNvPr id="9" name="Picture 9" descr="A picture containing text, outdoor, sky, building&#10;&#10;Description automatically generated">
            <a:extLst>
              <a:ext uri="{FF2B5EF4-FFF2-40B4-BE49-F238E27FC236}">
                <a16:creationId xmlns:a16="http://schemas.microsoft.com/office/drawing/2014/main" id="{73D76A57-7E91-A3A9-76C9-B53F63609A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0109" y="2064510"/>
            <a:ext cx="2951018" cy="2174798"/>
          </a:xfrm>
          <a:prstGeom prst="rect">
            <a:avLst/>
          </a:prstGeom>
        </p:spPr>
      </p:pic>
      <p:pic>
        <p:nvPicPr>
          <p:cNvPr id="11" name="Picture 11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699982FE-C33E-C7D1-59AF-50825E77A90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2218" y="4246418"/>
            <a:ext cx="5680363" cy="1856509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7D1282-C4D3-4E5E-BD7C-454C2326A15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93705" y="617318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70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492" y="4083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 dirty="0">
                <a:latin typeface="Arial Nova"/>
              </a:rPr>
              <a:t>Understanding the business world </a:t>
            </a:r>
            <a:endParaRPr lang="en-GB" b="1" dirty="0">
              <a:latin typeface="Arial Nova"/>
              <a:cs typeface="Calibri Light" panose="020F0302020204030204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5CEFA6-B8D5-A055-8D0C-4CF3C3B5FB05}"/>
              </a:ext>
            </a:extLst>
          </p:cNvPr>
          <p:cNvSpPr txBox="1"/>
          <p:nvPr/>
        </p:nvSpPr>
        <p:spPr>
          <a:xfrm>
            <a:off x="260951" y="1612809"/>
            <a:ext cx="731024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latin typeface="Arial Nova"/>
                <a:cs typeface="Calibri" panose="020F0502020204030204"/>
              </a:rPr>
              <a:t>Every business will expect their staff to have good personal skills: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Communication skills</a:t>
            </a:r>
            <a:endParaRPr lang="en-US" sz="3200" b="1" dirty="0">
              <a:latin typeface="Arial Nova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Analytical skills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Evaluative skills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Organisational skills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Initiative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Research skills </a:t>
            </a:r>
          </a:p>
          <a:p>
            <a:pPr marL="285750" indent="-285750">
              <a:buFont typeface="Arial"/>
              <a:buChar char="•"/>
            </a:pPr>
            <a:r>
              <a:rPr lang="en-GB" sz="3200" b="1" dirty="0">
                <a:latin typeface="Arial Nova"/>
                <a:cs typeface="Calibri" panose="020F0502020204030204"/>
              </a:rPr>
              <a:t>Teamwork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9C9EA-E3BE-4A34-8046-68F6CB4BFF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0461" y="1612304"/>
            <a:ext cx="2466975" cy="1847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7DE095-5B01-4EE6-B9D2-FF0785222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7223" y="1464967"/>
            <a:ext cx="2143125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8ED6C-4D2C-4A65-84EC-4FFFBBD4CC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47267" y="3743130"/>
            <a:ext cx="2324100" cy="197167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77FDC8-A630-426C-87F4-6CC7FE330BD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353800" y="624543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389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3" y="-342"/>
            <a:ext cx="308451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88" y="4000980"/>
            <a:ext cx="482282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corlans\AppData\Local\Microsoft\Windows\Temporary Internet Files\Content.IE5\P6FQHV7Z\sheldon 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4" y="6162008"/>
            <a:ext cx="2448272" cy="4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1325563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GB" b="1">
                <a:latin typeface="Arial Nova"/>
                <a:cs typeface="Calibri Light" panose="020F0302020204030204"/>
              </a:rPr>
              <a:t>How does GCSE Business help after Year 11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1026BF-5942-48CD-97F4-0FB5EFB5DC7C}"/>
              </a:ext>
            </a:extLst>
          </p:cNvPr>
          <p:cNvGraphicFramePr>
            <a:graphicFrameLocks noGrp="1"/>
          </p:cNvGraphicFramePr>
          <p:nvPr/>
        </p:nvGraphicFramePr>
        <p:xfrm>
          <a:off x="540084" y="1869346"/>
          <a:ext cx="4573337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3337">
                  <a:extLst>
                    <a:ext uri="{9D8B030D-6E8A-4147-A177-3AD203B41FA5}">
                      <a16:colId xmlns:a16="http://schemas.microsoft.com/office/drawing/2014/main" val="3057751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3566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D5CEFA6-B8D5-A055-8D0C-4CF3C3B5FB05}"/>
              </a:ext>
            </a:extLst>
          </p:cNvPr>
          <p:cNvSpPr txBox="1"/>
          <p:nvPr/>
        </p:nvSpPr>
        <p:spPr>
          <a:xfrm>
            <a:off x="935182" y="1911927"/>
            <a:ext cx="1075112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3600" b="1" dirty="0">
                <a:latin typeface="Arial Nova"/>
                <a:cs typeface="Calibri" panose="020F0502020204030204"/>
              </a:rPr>
              <a:t>A Level Business</a:t>
            </a:r>
          </a:p>
          <a:p>
            <a:pPr marL="285750" indent="-285750">
              <a:buFont typeface="Arial"/>
              <a:buChar char="•"/>
            </a:pPr>
            <a:r>
              <a:rPr lang="en-GB" sz="3600" b="1" dirty="0">
                <a:latin typeface="Arial Nova"/>
                <a:cs typeface="Calibri" panose="020F0502020204030204"/>
              </a:rPr>
              <a:t>Apprenticeships e.g. business administration</a:t>
            </a:r>
          </a:p>
          <a:p>
            <a:pPr marL="285750" indent="-285750">
              <a:buFont typeface="Arial"/>
              <a:buChar char="•"/>
            </a:pPr>
            <a:r>
              <a:rPr lang="en-GB" sz="3600" b="1" dirty="0">
                <a:latin typeface="Arial Nova"/>
                <a:cs typeface="Calibri" panose="020F0502020204030204"/>
              </a:rPr>
              <a:t>Provides foundation for a variety of careers </a:t>
            </a:r>
          </a:p>
        </p:txBody>
      </p:sp>
      <p:pic>
        <p:nvPicPr>
          <p:cNvPr id="3" name="Picture 2" descr="23,105 Marketing Mix Illustrations &amp; Clip Art - iStock">
            <a:extLst>
              <a:ext uri="{FF2B5EF4-FFF2-40B4-BE49-F238E27FC236}">
                <a16:creationId xmlns:a16="http://schemas.microsoft.com/office/drawing/2014/main" id="{4A10AD04-2927-4ED2-96DC-6C67AB41A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7" y="3933512"/>
            <a:ext cx="3133725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82EA1-A7E2-4120-8916-F4EEF8DC73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5545" y="4000980"/>
            <a:ext cx="2085975" cy="2190750"/>
          </a:xfrm>
          <a:prstGeom prst="rect">
            <a:avLst/>
          </a:prstGeom>
        </p:spPr>
      </p:pic>
      <p:pic>
        <p:nvPicPr>
          <p:cNvPr id="1030" name="Picture 6" descr="Human Resources Stock Illustrations – 55,182 Human Resources Stock  Illustrations, Vectors &amp; Clipart - Dreamstime">
            <a:extLst>
              <a:ext uri="{FF2B5EF4-FFF2-40B4-BE49-F238E27FC236}">
                <a16:creationId xmlns:a16="http://schemas.microsoft.com/office/drawing/2014/main" id="{4ED1A5EA-ABDA-4703-865E-50005F14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71" y="3933512"/>
            <a:ext cx="33147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01D3A-F942-43D2-8BCB-651EE6F50A8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9092" y="5162798"/>
            <a:ext cx="2066925" cy="127791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09EF01-5B33-401B-9C04-211A15CC4CC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151586" y="6135913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156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92"/>
    </mc:Choice>
    <mc:Fallback xmlns="">
      <p:transition spd="slow" advTm="4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0429E01BFF44F9BFA74BEB762044B" ma:contentTypeVersion="9" ma:contentTypeDescription="Create a new document." ma:contentTypeScope="" ma:versionID="ec479720a77b54a9a161dfeacf115348">
  <xsd:schema xmlns:xsd="http://www.w3.org/2001/XMLSchema" xmlns:xs="http://www.w3.org/2001/XMLSchema" xmlns:p="http://schemas.microsoft.com/office/2006/metadata/properties" xmlns:ns2="9cf02c47-b874-48cc-a549-edbfdf7d8667" targetNamespace="http://schemas.microsoft.com/office/2006/metadata/properties" ma:root="true" ma:fieldsID="5b61eac5bddb520ea4d1e5d8990ac6b9" ns2:_="">
    <xsd:import namespace="9cf02c47-b874-48cc-a549-edbfdf7d86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02c47-b874-48cc-a549-edbfdf7d8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9B164D-F313-4649-B561-ED4EA9498C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6B92C8-5569-4C1A-A79D-DD9A58E7B488}">
  <ds:schemaRefs>
    <ds:schemaRef ds:uri="http://purl.org/dc/dcmitype/"/>
    <ds:schemaRef ds:uri="http://purl.org/dc/elements/1.1/"/>
    <ds:schemaRef ds:uri="fc401b80-6201-4f3e-8dc9-67d73dc90680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210e2f0-71ca-4f45-b41a-85ddbcd409a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D3B5166-18AC-4C8C-ABC4-A66D7D3F3255}"/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308</Words>
  <Application>Microsoft Office PowerPoint</Application>
  <PresentationFormat>Widescreen</PresentationFormat>
  <Paragraphs>62</Paragraphs>
  <Slides>7</Slides>
  <Notes>7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GCSE Business</vt:lpstr>
      <vt:lpstr>The content of GCSE Business Studies </vt:lpstr>
      <vt:lpstr>The content of GCSE Business Studies </vt:lpstr>
      <vt:lpstr>The exam structure for GCSE Business Studies </vt:lpstr>
      <vt:lpstr>Understanding the business world </vt:lpstr>
      <vt:lpstr>Understanding the business world </vt:lpstr>
      <vt:lpstr>How does GCSE Business help after Year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Simpson</dc:creator>
  <cp:lastModifiedBy>Mr T Rand</cp:lastModifiedBy>
  <cp:revision>32</cp:revision>
  <dcterms:created xsi:type="dcterms:W3CDTF">2021-01-12T09:19:14Z</dcterms:created>
  <dcterms:modified xsi:type="dcterms:W3CDTF">2026-01-20T09:02:35Z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0x0101009340429E01BFF44F9BFA74BEB762044B</vt:lpwstr>
  </property>
  <property fmtid="{D5CDD505-2E9C-101B-9397-08002B2CF9AE}" pid="3" name="MediaServiceImageTags">
    <vt:lpwstr/>
  </property>
</Properties>
</file>