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7" r:id="rId5"/>
    <p:sldId id="355" r:id="rId6"/>
    <p:sldId id="356" r:id="rId7"/>
    <p:sldId id="357" r:id="rId8"/>
    <p:sldId id="358" r:id="rId9"/>
    <p:sldId id="359" r:id="rId10"/>
    <p:sldId id="360" r:id="rId11"/>
    <p:sldId id="362" r:id="rId12"/>
    <p:sldId id="3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4D0D6-50C6-EC4B-F8CC-E1BAE4827235}" v="5" dt="2022-02-03T10:50:05.836"/>
    <p1510:client id="{9778EA3B-DB71-3AAC-2402-4F2676F50236}" v="41" dt="2022-02-04T14:06:45.410"/>
    <p1510:client id="{CB6D5B4A-58D4-9F8C-37A3-44BE29B51513}" v="67" dt="2023-01-18T16:22:04.870"/>
    <p1510:client id="{E00CC8FD-6BD7-0634-7519-E58C8E9834BC}" v="294" dt="2022-02-05T11:59:52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39" autoAdjust="0"/>
  </p:normalViewPr>
  <p:slideViewPr>
    <p:cSldViewPr snapToGrid="0">
      <p:cViewPr varScale="1">
        <p:scale>
          <a:sx n="97" d="100"/>
          <a:sy n="97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6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9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9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0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8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11" Type="http://schemas.openxmlformats.org/officeDocument/2006/relationships/hyperlink" Target="mailto:swilson@sheldonschool.co.uk" TargetMode="External"/><Relationship Id="rId5" Type="http://schemas.openxmlformats.org/officeDocument/2006/relationships/notesSlide" Target="../notesSlides/notesSlide9.xml"/><Relationship Id="rId10" Type="http://schemas.openxmlformats.org/officeDocument/2006/relationships/hyperlink" Target="mailto:mharrison@sheldonschool.co.uk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VOCATIONAL </a:t>
            </a:r>
            <a:br>
              <a:rPr lang="en-GB" dirty="0"/>
            </a:br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ASDAN </a:t>
            </a:r>
            <a:r>
              <a:rPr lang="en-GB" dirty="0" err="1"/>
              <a:t>CoPE</a:t>
            </a:r>
            <a:br>
              <a:rPr lang="en-GB" dirty="0"/>
            </a:br>
            <a:r>
              <a:rPr lang="en-GB" sz="2800" dirty="0"/>
              <a:t>(</a:t>
            </a:r>
            <a:r>
              <a:rPr lang="en-GB" sz="2800" dirty="0">
                <a:ea typeface="+mj-lt"/>
                <a:cs typeface="+mj-lt"/>
              </a:rPr>
              <a:t>Certificate of Personal Effectiveness)</a:t>
            </a:r>
            <a:endParaRPr lang="en-GB" sz="28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Vocational Qualification </a:t>
            </a:r>
          </a:p>
          <a:p>
            <a:endParaRPr lang="en-GB" dirty="0"/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A3694-B253-4CBE-A0CF-538B943BD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B524A6-6ED9-410A-8EB0-689C34EB54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8313" y="48328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Students who follow this course: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Prefer practical tasks</a:t>
            </a:r>
          </a:p>
          <a:p>
            <a:r>
              <a:rPr lang="en-GB" dirty="0"/>
              <a:t>Are good at making things with their hands</a:t>
            </a:r>
          </a:p>
          <a:p>
            <a:r>
              <a:rPr lang="en-GB" dirty="0"/>
              <a:t>Struggle to complete lots of homework on time</a:t>
            </a:r>
          </a:p>
          <a:p>
            <a:r>
              <a:rPr lang="en-GB" dirty="0"/>
              <a:t>Already have an idea of what you want be when you leave Sheldon</a:t>
            </a:r>
          </a:p>
          <a:p>
            <a:r>
              <a:rPr lang="en-GB" dirty="0"/>
              <a:t>Like to work as a team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C978B-0AD8-4897-99BD-9C422205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46" y="521945"/>
            <a:ext cx="10515600" cy="1325563"/>
          </a:xfrm>
        </p:spPr>
        <p:txBody>
          <a:bodyPr/>
          <a:lstStyle/>
          <a:p>
            <a:r>
              <a:rPr lang="en-GB" dirty="0"/>
              <a:t>Vocational Learners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536C3-EC69-4C43-A343-BB30011603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446" y="53997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ASDAN </a:t>
            </a:r>
            <a:r>
              <a:rPr lang="en-GB" dirty="0" err="1">
                <a:ea typeface="+mj-lt"/>
                <a:cs typeface="+mj-lt"/>
              </a:rPr>
              <a:t>CoPE</a:t>
            </a:r>
            <a:r>
              <a:rPr lang="en-GB" dirty="0"/>
              <a:t>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All Portfolio Based – No exams and no regular homework set. Giving students more time to focus on their other subjects.</a:t>
            </a:r>
            <a:endParaRPr lang="en-GB" dirty="0">
              <a:cs typeface="Calibri"/>
            </a:endParaRPr>
          </a:p>
          <a:p>
            <a:r>
              <a:rPr lang="en-GB" dirty="0"/>
              <a:t>Covers key skills</a:t>
            </a:r>
          </a:p>
          <a:p>
            <a:r>
              <a:rPr lang="en-GB" dirty="0"/>
              <a:t>The Challenges cover areas such as:</a:t>
            </a:r>
          </a:p>
          <a:p>
            <a:endParaRPr lang="en-GB" dirty="0"/>
          </a:p>
          <a:p>
            <a:pPr lvl="1"/>
            <a:r>
              <a:rPr lang="en-GB" dirty="0">
                <a:cs typeface="Calibri"/>
              </a:rPr>
              <a:t>Developing myself and my performance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Working with others 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Problem solving </a:t>
            </a:r>
            <a:endParaRPr lang="en-GB" dirty="0"/>
          </a:p>
          <a:p>
            <a:pPr lvl="1"/>
            <a:r>
              <a:rPr lang="en-GB" dirty="0">
                <a:cs typeface="Calibri"/>
              </a:rPr>
              <a:t>Research </a:t>
            </a:r>
          </a:p>
          <a:p>
            <a:pPr lvl="1"/>
            <a:r>
              <a:rPr lang="en-GB" dirty="0">
                <a:cs typeface="Calibri"/>
              </a:rPr>
              <a:t>Oral presentation</a:t>
            </a:r>
          </a:p>
          <a:p>
            <a:pPr lvl="1"/>
            <a:r>
              <a:rPr lang="en-GB" dirty="0">
                <a:cs typeface="Calibri"/>
              </a:rPr>
              <a:t>Discussion 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6CDFC-148D-44E3-A056-58FAC9D4A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4D9B4-B957-460E-9D5E-B760B52AAF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617" y="55524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5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220" y="852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ASDAN </a:t>
            </a:r>
            <a:r>
              <a:rPr lang="en-GB" dirty="0" err="1">
                <a:ea typeface="+mj-lt"/>
                <a:cs typeface="+mj-lt"/>
              </a:rPr>
              <a:t>CoPE</a:t>
            </a:r>
            <a:r>
              <a:rPr lang="en-GB" dirty="0"/>
              <a:t> Modules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65788"/>
            <a:ext cx="4823927" cy="44522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400" b="1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A0C86-6404-4899-B790-8E7B4A1CF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EC871-F47A-4862-B4DF-AF3937F931E3}"/>
              </a:ext>
            </a:extLst>
          </p:cNvPr>
          <p:cNvSpPr txBox="1"/>
          <p:nvPr/>
        </p:nvSpPr>
        <p:spPr>
          <a:xfrm>
            <a:off x="1063131" y="1537837"/>
            <a:ext cx="5985586" cy="41676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Communication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Citizenship and Community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Sport and Leisure 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Independent Living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The Environment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Vocational Preparation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Health and Fitness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Work Related Learning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Science and Technology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International Links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Expressive Arts</a:t>
            </a:r>
            <a:endParaRPr lang="en-US" dirty="0">
              <a:ea typeface="+mn-lt"/>
              <a:cs typeface="+mn-lt"/>
            </a:endParaRP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AutoNum type="arabicPeriod"/>
            </a:pPr>
            <a:r>
              <a:rPr lang="en-GB" dirty="0">
                <a:ea typeface="+mn-lt"/>
                <a:cs typeface="+mn-lt"/>
              </a:rPr>
              <a:t>Beliefs and Values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1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Qualifications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n-lt"/>
                <a:cs typeface="+mn-lt"/>
              </a:rPr>
              <a:t>Units DM, WW, PS and DP are required for the Certificate of Personal Effectiveness (Levels 1 and 2)</a:t>
            </a:r>
          </a:p>
          <a:p>
            <a:r>
              <a:rPr lang="en-GB" altLang="en-US" dirty="0"/>
              <a:t>Level 1 Certificate = (Level 3 GCSE equivalent)</a:t>
            </a:r>
            <a:endParaRPr lang="en-GB" altLang="en-US" dirty="0">
              <a:cs typeface="Calibri"/>
            </a:endParaRPr>
          </a:p>
          <a:p>
            <a:r>
              <a:rPr lang="en-GB" altLang="en-US" dirty="0">
                <a:solidFill>
                  <a:srgbClr val="FF0000"/>
                </a:solidFill>
              </a:rPr>
              <a:t>Level 2 certificate = (Level 5 GCSE equivalent)</a:t>
            </a:r>
          </a:p>
          <a:p>
            <a:r>
              <a:rPr lang="en-GB" altLang="en-US" b="1" dirty="0"/>
              <a:t>All Portfolio no Exam!!!</a:t>
            </a:r>
          </a:p>
          <a:p>
            <a:r>
              <a:rPr lang="en-GB" altLang="en-US" b="1" dirty="0"/>
              <a:t>No frequent </a:t>
            </a:r>
            <a:r>
              <a:rPr lang="en-GB" altLang="en-US" b="1" dirty="0" err="1"/>
              <a:t>homeworks</a:t>
            </a:r>
            <a:r>
              <a:rPr lang="en-GB" altLang="en-US" b="1" dirty="0"/>
              <a:t> set allowing students more time to focus on other subjects</a:t>
            </a:r>
          </a:p>
          <a:p>
            <a:r>
              <a:rPr lang="en-GB" b="1" dirty="0"/>
              <a:t>Separate Level 1 qualification awarded by Wiltshire College for the course followed.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20E56-AD98-4A62-B2E9-3FFB251E7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07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College options for the Vocational part of the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Students spend one morning a week at Wiltshire College and University Centre where they study one of the following courses:</a:t>
            </a:r>
          </a:p>
          <a:p>
            <a:pPr lvl="2"/>
            <a:r>
              <a:rPr lang="en-GB" dirty="0"/>
              <a:t>Hair and beauty*</a:t>
            </a:r>
          </a:p>
          <a:p>
            <a:pPr lvl="2"/>
            <a:r>
              <a:rPr lang="en-GB" dirty="0"/>
              <a:t>Motor vehicle maintenance*</a:t>
            </a:r>
          </a:p>
          <a:p>
            <a:pPr marL="914400" lvl="2" indent="0">
              <a:buNone/>
            </a:pPr>
            <a:r>
              <a:rPr lang="en-GB" sz="1100" dirty="0"/>
              <a:t>                                                   * NB subject to availability</a:t>
            </a:r>
            <a:endParaRPr lang="en-GB" dirty="0">
              <a:cs typeface="Calibri"/>
            </a:endParaRPr>
          </a:p>
          <a:p>
            <a:r>
              <a:rPr lang="en-GB" dirty="0"/>
              <a:t>Year 10s Attend Wiltshire College on Thursday mornings 9-12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Year 11s Attend Wiltshire College on Monday mornings 9-12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52CAB8-2B10-4A3B-98E3-96AE17557F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621" y="5395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Hair and Beauty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B4D091-CF98-45BE-B6D4-4DB902549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73" y="3757498"/>
            <a:ext cx="2743200" cy="144239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276ABD6-FA38-441F-9BDC-7D9E07A76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496" y="3607156"/>
            <a:ext cx="2619375" cy="17430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131D22A-2251-A28A-EED0-6BDA69808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554" y="3501961"/>
            <a:ext cx="3212123" cy="1934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26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Motor vehicle maintenance 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C1838B-7F40-460D-8D16-2E186CB1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3" y="3615329"/>
            <a:ext cx="3541935" cy="23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9A0877-FD05-4BF9-BD6E-36635F287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175" y="3850804"/>
            <a:ext cx="2813180" cy="168343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D19A25D-CE88-48C5-A700-65983A0C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353" y="3793768"/>
            <a:ext cx="2813762" cy="1797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18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92BED4-C968-44E5-B280-5CD09560FDF7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213DF4-136F-4744-A0D7-8CED4CF874BA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EB8AB-F9AF-451F-98DE-34759C2AAA3F}"/>
              </a:ext>
            </a:extLst>
          </p:cNvPr>
          <p:cNvSpPr txBox="1"/>
          <p:nvPr/>
        </p:nvSpPr>
        <p:spPr>
          <a:xfrm>
            <a:off x="3065207" y="3281205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06D7D8-4677-4E3B-A536-F0A5CFC9F9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562" y="5061905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5CA94F-5634-4EB0-9590-A0C9971778CD}"/>
              </a:ext>
            </a:extLst>
          </p:cNvPr>
          <p:cNvSpPr txBox="1"/>
          <p:nvPr/>
        </p:nvSpPr>
        <p:spPr>
          <a:xfrm>
            <a:off x="963562" y="202428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If you have any queries, please contact Mr M Harrison, </a:t>
            </a:r>
            <a:r>
              <a:rPr lang="en-GB" dirty="0">
                <a:hlinkClick r:id="rId10"/>
              </a:rPr>
              <a:t>mharrison@sheldonschool.co.uk</a:t>
            </a:r>
            <a:r>
              <a:rPr lang="en-GB" dirty="0"/>
              <a:t> or Mrs S Wilson, </a:t>
            </a:r>
            <a:r>
              <a:rPr lang="en-GB" dirty="0">
                <a:hlinkClick r:id="rId11"/>
              </a:rPr>
              <a:t>swilson@sheldonschool.co.uk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8" ma:contentTypeDescription="Create a new document." ma:contentTypeScope="" ma:versionID="bfec81dbd3b92de8bc2bf0c68045d677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055e2a20962541a99c9d9f59940cc42a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2AA0C-F3AE-454B-8FA7-12A24FEDE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09B255-FCD3-4A65-ADBC-EEFDC9F1187E}">
  <ds:schemaRefs>
    <ds:schemaRef ds:uri="3f1e3307-a3a0-40f9-851c-3ca8d288da81"/>
    <ds:schemaRef ds:uri="http://purl.org/dc/terms/"/>
    <ds:schemaRef ds:uri="64c210e8-46d4-47c3-907b-fa7a37ac2a2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A71991-BA24-4438-AAEC-4AF0FE0ADCFF}"/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408</Words>
  <Application>Microsoft Office PowerPoint</Application>
  <PresentationFormat>Widescreen</PresentationFormat>
  <Paragraphs>72</Paragraphs>
  <Slides>9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VOCATIONAL  AND  ASDAN CoPE (Certificate of Personal Effectiveness)</vt:lpstr>
      <vt:lpstr>Vocational Learners</vt:lpstr>
      <vt:lpstr>ASDAN CoPE </vt:lpstr>
      <vt:lpstr>ASDAN CoPE Modules </vt:lpstr>
      <vt:lpstr>Qualifications </vt:lpstr>
      <vt:lpstr>College options for the Vocational part of the course</vt:lpstr>
      <vt:lpstr>College options </vt:lpstr>
      <vt:lpstr>College options 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Mrs Wilson</cp:lastModifiedBy>
  <cp:revision>145</cp:revision>
  <dcterms:created xsi:type="dcterms:W3CDTF">2021-01-12T09:19:14Z</dcterms:created>
  <dcterms:modified xsi:type="dcterms:W3CDTF">2024-12-04T10:19:25Z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</Properties>
</file>