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77" r:id="rId5"/>
    <p:sldId id="355" r:id="rId6"/>
    <p:sldId id="356" r:id="rId7"/>
    <p:sldId id="358" r:id="rId8"/>
    <p:sldId id="365" r:id="rId9"/>
    <p:sldId id="3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36F8A7-4989-3696-91EB-5A3CEEA79B39}" v="2" dt="2024-12-03T21:33:15.5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48" d="100"/>
          <a:sy n="48" d="100"/>
        </p:scale>
        <p:origin x="152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1636F8A7-4989-3696-91EB-5A3CEEA79B39}"/>
    <pc:docChg chg="modSld">
      <pc:chgData name="" userId="" providerId="" clId="Web-{1636F8A7-4989-3696-91EB-5A3CEEA79B39}" dt="2024-12-03T21:33:10.572" v="0" actId="20577"/>
      <pc:docMkLst>
        <pc:docMk/>
      </pc:docMkLst>
      <pc:sldChg chg="modSp">
        <pc:chgData name="" userId="" providerId="" clId="Web-{1636F8A7-4989-3696-91EB-5A3CEEA79B39}" dt="2024-12-03T21:33:10.572" v="0" actId="20577"/>
        <pc:sldMkLst>
          <pc:docMk/>
          <pc:sldMk cId="354387813" sldId="355"/>
        </pc:sldMkLst>
        <pc:spChg chg="mod">
          <ac:chgData name="" userId="" providerId="" clId="Web-{1636F8A7-4989-3696-91EB-5A3CEEA79B39}" dt="2024-12-03T21:33:10.572" v="0" actId="20577"/>
          <ac:spMkLst>
            <pc:docMk/>
            <pc:sldMk cId="354387813" sldId="355"/>
            <ac:spMk id="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EE9DED-761F-430B-A32D-3D289FF3BD29}" type="datetimeFigureOut">
              <a:rPr lang="en-GB" smtClean="0"/>
              <a:t>03/12/2024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3321D4-0970-40E8-A124-2BDEC0623F5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8119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B856A-1077-418D-80B9-8FF97D3CE9A3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8331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B856A-1077-418D-80B9-8FF97D3CE9A3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65542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B856A-1077-418D-80B9-8FF97D3CE9A3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90065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B856A-1077-418D-80B9-8FF97D3CE9A3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26882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BB856A-1077-418D-80B9-8FF97D3CE9A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606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B856A-1077-418D-80B9-8FF97D3CE9A3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7626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CE90F-D939-453C-AFA0-3468947297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DFFFAA-1426-4ED8-B68E-5CCC7C2686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1128D-740C-4E33-8A80-2B6E71052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4622-BAA9-48AE-8300-506D4781F16E}" type="datetimeFigureOut">
              <a:rPr lang="en-GB" smtClean="0"/>
              <a:t>03/12/2024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D9407-4F17-4249-8570-A884EA138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E64C1C-14FC-40A7-82D5-5A66DB569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2B8B-E235-4438-BF4F-E515F13BFE8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8333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9716C-C506-40AE-B97F-4A460F04F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B7B40-D23E-44BD-B64C-C9AAE12814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343BD7-163A-4A66-AA8A-012F4225D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4622-BAA9-48AE-8300-506D4781F16E}" type="datetimeFigureOut">
              <a:rPr lang="en-GB" smtClean="0"/>
              <a:t>03/12/2024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E2A512-D0E9-46FC-9B93-8384350E2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320653-8D44-4C9A-8E82-EF397B90B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2B8B-E235-4438-BF4F-E515F13BFE8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693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4A3B90-3BB5-4A7E-987D-3ED7A3223E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8C33B0-3B7D-4E53-87D3-DEC09A9CED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6462EF-3A2E-4F2C-A9BD-3A7BE56AC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4622-BAA9-48AE-8300-506D4781F16E}" type="datetimeFigureOut">
              <a:rPr lang="en-GB" smtClean="0"/>
              <a:t>03/12/2024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C8940-783E-48ED-84DF-222C3B468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E1917D-2A70-4A6E-8FAB-E9BE4FCEC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2B8B-E235-4438-BF4F-E515F13BFE8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189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8C5E6-BCD9-49F8-8531-374B541E0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9F8EB7-BBD4-482C-9610-A85829355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EE33D3-76D6-4E9A-9F65-B38F4C17D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4622-BAA9-48AE-8300-506D4781F16E}" type="datetimeFigureOut">
              <a:rPr lang="en-GB" smtClean="0"/>
              <a:t>03/12/2024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75F34C-3341-486B-A4BF-10C319068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F3B5C-354B-4D20-BD8E-0F2D1B740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2B8B-E235-4438-BF4F-E515F13BFE8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955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33F3B-7BC0-40E8-8A9E-49421B2E1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B05BCF-434B-47C6-A944-A560333A75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522005-0BE5-4F72-B4B9-BBED1BB58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4622-BAA9-48AE-8300-506D4781F16E}" type="datetimeFigureOut">
              <a:rPr lang="en-GB" smtClean="0"/>
              <a:t>03/12/2024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7CB75-1846-434A-832F-202B1AD84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D39501-0222-453F-8DBE-6525D2E03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2B8B-E235-4438-BF4F-E515F13BFE8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628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06022-1107-47C2-9AA6-86A4DD1E1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5BE6E-A94B-48FE-B34E-0E10284870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5AA312-A8E5-41A2-8BEA-43C2EACDD3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7E2401-B77C-4B56-A82D-6CABCBAEB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4622-BAA9-48AE-8300-506D4781F16E}" type="datetimeFigureOut">
              <a:rPr lang="en-GB" smtClean="0"/>
              <a:t>03/12/2024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DB443A-93C4-46DE-BE68-B645E8EF1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1054AB-18BB-46FD-ADB4-57227A981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2B8B-E235-4438-BF4F-E515F13BFE8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354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F8BC2-BD26-4FD0-9970-30F37E194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37D2B5-2AB4-488B-8E36-BEBAB530D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9F0E80-12A8-40C9-9936-38FE009773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E563E7-66B6-45A0-AA07-A89F4FB145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7EE986-55CF-4DC6-B101-38EB6F3D2B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AF50FD-AA5A-4B4A-AE54-CB361B8B3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4622-BAA9-48AE-8300-506D4781F16E}" type="datetimeFigureOut">
              <a:rPr lang="en-GB" smtClean="0"/>
              <a:t>03/12/2024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A68C1F-5E9B-4B28-8352-AF5309A59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129FD2-6186-4DFE-9C2C-5209793AB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2B8B-E235-4438-BF4F-E515F13BFE8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6026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999CC-057B-4D2C-91C2-2D9F58778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DE3184-5816-432C-A51A-BE8A03819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4622-BAA9-48AE-8300-506D4781F16E}" type="datetimeFigureOut">
              <a:rPr lang="en-GB" smtClean="0"/>
              <a:t>03/12/2024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A4332E-5B98-47D0-BFB2-BC1AC4658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CB12B8-1C7A-4437-B1C1-CFB70BB39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2B8B-E235-4438-BF4F-E515F13BFE8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498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85C46A-CAE4-4EDD-98F3-57EC21046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4622-BAA9-48AE-8300-506D4781F16E}" type="datetimeFigureOut">
              <a:rPr lang="en-GB" smtClean="0"/>
              <a:t>03/12/2024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A75740-CFD1-45FB-AFF8-68B4F612F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412B7F-147F-4F69-BFCA-433774A2C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2B8B-E235-4438-BF4F-E515F13BFE8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720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E9006-A60F-4651-9254-C676A87EF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ADC642-15E1-4E2E-ACF3-93A1692D5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AD6087-EA15-4E2D-8D2D-7B72EF4586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62258B-CBF9-4576-B945-F738D1236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4622-BAA9-48AE-8300-506D4781F16E}" type="datetimeFigureOut">
              <a:rPr lang="en-GB" smtClean="0"/>
              <a:t>03/12/2024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90FBBC-0341-4E18-979F-6C454EBA1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B5C3D0-8675-48D6-9721-7CEF97E85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2B8B-E235-4438-BF4F-E515F13BFE8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0528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9B1C1-4745-4FC1-8A5B-0AE327433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FCFB94-AEC5-4D72-9C97-7E4FAE5588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367754-175F-4727-97DF-967C1B7BC9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B0BA29-6CD8-4D52-8CF9-F85D4BF34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4622-BAA9-48AE-8300-506D4781F16E}" type="datetimeFigureOut">
              <a:rPr lang="en-GB" smtClean="0"/>
              <a:t>03/12/2024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5E179D-1FB5-48F2-A8F1-C635D9376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AEC499-5CB1-4844-A5DC-3F7F8F787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62B8B-E235-4438-BF4F-E515F13BFE8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3662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0D5DB4-D892-40C5-B185-EC172CBCB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9B58E9-C3E2-4E12-BCF3-6BD4263229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3C49D-B53B-43A4-8CD8-731F390BFD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44622-BAA9-48AE-8300-506D4781F16E}" type="datetimeFigureOut">
              <a:rPr lang="en-GB" smtClean="0"/>
              <a:t>03/12/2024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0F81D8-B36C-4572-9D68-A72311EE62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A37F11-9154-45C1-9BD1-5297C70147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62B8B-E235-4438-BF4F-E515F13BFE8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7724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23" y="-342"/>
            <a:ext cx="3084513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492" y="4082430"/>
            <a:ext cx="4822825" cy="27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GSCE Mathematics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Sheldon School Mathematics Faculty</a:t>
            </a:r>
          </a:p>
          <a:p>
            <a:endParaRPr lang="en-GB" dirty="0"/>
          </a:p>
        </p:txBody>
      </p:sp>
      <p:pic>
        <p:nvPicPr>
          <p:cNvPr id="1026" name="Picture 2" descr="C:\Users\corlans\AppData\Local\Microsoft\Windows\Temporary Internet Files\Content.IE5\P6FQHV7Z\sheldon log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814" y="6162008"/>
            <a:ext cx="2448272" cy="430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88838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23" y="-342"/>
            <a:ext cx="3084513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492" y="4083980"/>
            <a:ext cx="4822825" cy="27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C:\Users\corlans\AppData\Local\Microsoft\Windows\Temporary Internet Files\Content.IE5\P6FQHV7Z\sheldon log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814" y="6162008"/>
            <a:ext cx="2448272" cy="430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/>
              <a:t>Overview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534765"/>
            <a:ext cx="10515600" cy="4317395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GB" dirty="0"/>
              <a:t>GCSE Mathematics is a compulsory subject and therefore taught to every pupil.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We follow the Edexcel (1MA1) specification and there are two tiers of entry: </a:t>
            </a:r>
            <a:r>
              <a:rPr lang="en-GB" dirty="0">
                <a:solidFill>
                  <a:srgbClr val="7030A0"/>
                </a:solidFill>
              </a:rPr>
              <a:t>higher and foundation.</a:t>
            </a:r>
          </a:p>
          <a:p>
            <a:endParaRPr lang="en-GB" dirty="0"/>
          </a:p>
          <a:p>
            <a:r>
              <a:rPr lang="en-GB" dirty="0"/>
              <a:t>You are always taught by one or two of our team of 13 </a:t>
            </a:r>
            <a:r>
              <a:rPr lang="en-GB" dirty="0">
                <a:solidFill>
                  <a:srgbClr val="7030A0"/>
                </a:solidFill>
              </a:rPr>
              <a:t>specialist Maths teachers </a:t>
            </a:r>
            <a:r>
              <a:rPr lang="en-GB" dirty="0"/>
              <a:t>who are always there to support you.</a:t>
            </a:r>
          </a:p>
          <a:p>
            <a:endParaRPr lang="en-GB" dirty="0"/>
          </a:p>
          <a:p>
            <a:r>
              <a:rPr lang="en-GB" dirty="0"/>
              <a:t>The skills that you develop whilst studying GCSE Maths are ones that you will need every day of your life, at school and beyond. </a:t>
            </a:r>
          </a:p>
          <a:p>
            <a:pPr marL="0" indent="0">
              <a:buNone/>
            </a:pP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4387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23" y="-342"/>
            <a:ext cx="3084513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492" y="4083980"/>
            <a:ext cx="4822825" cy="27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C:\Users\corlans\AppData\Local\Microsoft\Windows\Temporary Internet Files\Content.IE5\P6FQHV7Z\sheldon log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814" y="6162008"/>
            <a:ext cx="2448272" cy="430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/>
              <a:t>Method of Assessment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74BB92E-D4EF-4BFC-A4F5-77884D4CF6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57611"/>
            <a:ext cx="9969062" cy="4351338"/>
          </a:xfrm>
        </p:spPr>
        <p:txBody>
          <a:bodyPr>
            <a:normAutofit/>
          </a:bodyPr>
          <a:lstStyle/>
          <a:p>
            <a:r>
              <a:rPr lang="en-GB" sz="2600" dirty="0"/>
              <a:t>The higher tier covers grades 4-9 and the foundation tier covers 1-5. </a:t>
            </a:r>
          </a:p>
          <a:p>
            <a:r>
              <a:rPr lang="en-GB" sz="2600" dirty="0"/>
              <a:t>The overlap means that pupils on either tier can achieve a “standard pass” of grade 4 or a “strong pass” of grade 5.</a:t>
            </a:r>
          </a:p>
          <a:p>
            <a:r>
              <a:rPr lang="en-GB" sz="2600" dirty="0"/>
              <a:t>There are three exam papers, all taken at the end of Year 11 and each exam is of length 1 hour 30 minutes. </a:t>
            </a:r>
          </a:p>
          <a:p>
            <a:r>
              <a:rPr lang="en-GB" sz="2600" dirty="0"/>
              <a:t>In Paper 1 a calculator cannot be used.</a:t>
            </a:r>
          </a:p>
          <a:p>
            <a:r>
              <a:rPr lang="en-GB" sz="2600" dirty="0"/>
              <a:t>In Papers 2 and 3 a calculator can be used .</a:t>
            </a:r>
          </a:p>
          <a:p>
            <a:r>
              <a:rPr lang="en-GB" sz="2600" dirty="0"/>
              <a:t>There is no coursework. 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06430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23" y="-342"/>
            <a:ext cx="3084513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492" y="4083980"/>
            <a:ext cx="4822825" cy="27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C:\Users\corlans\AppData\Local\Microsoft\Windows\Temporary Internet Files\Content.IE5\P6FQHV7Z\sheldon log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814" y="6162008"/>
            <a:ext cx="2448272" cy="430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/>
              <a:t>Course content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16017" y="1395081"/>
            <a:ext cx="10972800" cy="4766927"/>
          </a:xfrm>
        </p:spPr>
        <p:txBody>
          <a:bodyPr>
            <a:normAutofit/>
          </a:bodyPr>
          <a:lstStyle/>
          <a:p>
            <a:pPr marL="342900" indent="-342900" algn="just">
              <a:buFont typeface="Symbol" panose="05050102010706020507" pitchFamily="18" charset="2"/>
              <a:buChar char=""/>
              <a:tabLst>
                <a:tab pos="1371600" algn="l"/>
              </a:tabLst>
            </a:pPr>
            <a:r>
              <a:rPr lang="en-GB" sz="260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During the course you will be taught mathematics from five broad topic areas:</a:t>
            </a:r>
          </a:p>
          <a:p>
            <a:pPr lvl="0" algn="just"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en-GB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ヒラギノ角ゴ Pro W3"/>
                <a:cs typeface="Times New Roman" panose="02020603050405020304" pitchFamily="18" charset="0"/>
              </a:rPr>
              <a:t>Number</a:t>
            </a:r>
            <a:endParaRPr lang="en-GB" sz="2600" dirty="0">
              <a:solidFill>
                <a:srgbClr val="000000"/>
              </a:solidFill>
              <a:effectLst/>
              <a:latin typeface="Lucida Grande"/>
              <a:ea typeface="ヒラギノ角ゴ Pro W3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en-GB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ヒラギノ角ゴ Pro W3"/>
                <a:cs typeface="Times New Roman" panose="02020603050405020304" pitchFamily="18" charset="0"/>
              </a:rPr>
              <a:t>Algebra</a:t>
            </a:r>
            <a:endParaRPr lang="en-GB" sz="2600" dirty="0">
              <a:solidFill>
                <a:srgbClr val="000000"/>
              </a:solidFill>
              <a:effectLst/>
              <a:latin typeface="Lucida Grande"/>
              <a:ea typeface="ヒラギノ角ゴ Pro W3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en-GB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ヒラギノ角ゴ Pro W3"/>
                <a:cs typeface="Times New Roman" panose="02020603050405020304" pitchFamily="18" charset="0"/>
              </a:rPr>
              <a:t>Ratio and proportion</a:t>
            </a:r>
            <a:endParaRPr lang="en-GB" sz="2600" dirty="0">
              <a:solidFill>
                <a:srgbClr val="000000"/>
              </a:solidFill>
              <a:effectLst/>
              <a:latin typeface="Lucida Grande"/>
              <a:ea typeface="ヒラギノ角ゴ Pro W3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en-GB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ヒラギノ角ゴ Pro W3"/>
                <a:cs typeface="Times New Roman" panose="02020603050405020304" pitchFamily="18" charset="0"/>
              </a:rPr>
              <a:t>Geometry and measures</a:t>
            </a:r>
            <a:endParaRPr lang="en-GB" sz="2600" dirty="0">
              <a:solidFill>
                <a:srgbClr val="000000"/>
              </a:solidFill>
              <a:effectLst/>
              <a:latin typeface="Lucida Grande"/>
              <a:ea typeface="ヒラギノ角ゴ Pro W3"/>
              <a:cs typeface="Times New Roman" panose="02020603050405020304" pitchFamily="18" charset="0"/>
            </a:endParaRPr>
          </a:p>
          <a:p>
            <a:pPr lvl="0" algn="just"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en-GB" sz="2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ヒラギノ角ゴ Pro W3"/>
                <a:cs typeface="Times New Roman" panose="02020603050405020304" pitchFamily="18" charset="0"/>
              </a:rPr>
              <a:t>Probability and statistics</a:t>
            </a:r>
            <a:endParaRPr lang="en-GB" sz="2600" dirty="0">
              <a:solidFill>
                <a:srgbClr val="000000"/>
              </a:solidFill>
              <a:effectLst/>
              <a:latin typeface="Lucida Grande"/>
              <a:ea typeface="ヒラギノ角ゴ Pro W3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33819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23" y="-342"/>
            <a:ext cx="3084513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492" y="4083980"/>
            <a:ext cx="4822825" cy="27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C:\Users\corlans\AppData\Local\Microsoft\Windows\Temporary Internet Files\Content.IE5\P6FQHV7Z\sheldon log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814" y="6162008"/>
            <a:ext cx="2448272" cy="430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/>
              <a:t>From Key Stage 3 to Key Stage 4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39071"/>
          </a:xfrm>
        </p:spPr>
        <p:txBody>
          <a:bodyPr>
            <a:normAutofit/>
          </a:bodyPr>
          <a:lstStyle/>
          <a:p>
            <a:pPr>
              <a:tabLst>
                <a:tab pos="1371600" algn="l"/>
              </a:tabLst>
            </a:pPr>
            <a:r>
              <a:rPr lang="en-GB" sz="2600" dirty="0"/>
              <a:t>The GCSE course builds on the mathematics you have already learnt up to Year 9 and the transition should be very smooth.</a:t>
            </a:r>
          </a:p>
          <a:p>
            <a:pPr>
              <a:tabLst>
                <a:tab pos="1371600" algn="l"/>
              </a:tabLst>
            </a:pPr>
            <a:r>
              <a:rPr lang="en-GB" sz="2600" dirty="0"/>
              <a:t> There is an emphasis placed on functional elements of mathematics which will provide you with the skills and abilities needed to use mathematics in everyday life.</a:t>
            </a:r>
          </a:p>
          <a:p>
            <a:pPr>
              <a:tabLst>
                <a:tab pos="1371600" algn="l"/>
              </a:tabLst>
            </a:pPr>
            <a:r>
              <a:rPr lang="en-GB" sz="2600" dirty="0"/>
              <a:t>There will be more use made of a scientific calculator in class and students should bring their own into lessons.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93835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23" y="-342"/>
            <a:ext cx="3084513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492" y="4083980"/>
            <a:ext cx="4822825" cy="27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C:\Users\corlans\AppData\Local\Microsoft\Windows\Temporary Internet Files\Content.IE5\P6FQHV7Z\sheldon logo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814" y="6162008"/>
            <a:ext cx="2448272" cy="430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/>
              <a:t>Future Steps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39071"/>
          </a:xfrm>
        </p:spPr>
        <p:txBody>
          <a:bodyPr>
            <a:normAutofit/>
          </a:bodyPr>
          <a:lstStyle/>
          <a:p>
            <a:r>
              <a:rPr lang="en-GB" sz="2600" dirty="0"/>
              <a:t>A good grade in GCSE Mathematics is essential if you intend to take A Level Mathematics. </a:t>
            </a:r>
          </a:p>
          <a:p>
            <a:r>
              <a:rPr lang="en-GB" sz="2600" dirty="0"/>
              <a:t>In addition, many other subjects at A Level will require the use of mathematics. </a:t>
            </a:r>
          </a:p>
          <a:p>
            <a:r>
              <a:rPr lang="en-GB" sz="2600" dirty="0"/>
              <a:t>Equally, a good grade in GCSE Mathematics is also a requirement for most university courses and for entry into a wide variety of careers. </a:t>
            </a:r>
          </a:p>
          <a:p>
            <a:r>
              <a:rPr lang="en-GB" sz="2600" dirty="0"/>
              <a:t>A sound background in mathematics is essential for many careers and maths is used in all aspects of life.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4904673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40429E01BFF44F9BFA74BEB762044B" ma:contentTypeVersion="8" ma:contentTypeDescription="Create a new document." ma:contentTypeScope="" ma:versionID="bfec81dbd3b92de8bc2bf0c68045d677">
  <xsd:schema xmlns:xsd="http://www.w3.org/2001/XMLSchema" xmlns:xs="http://www.w3.org/2001/XMLSchema" xmlns:p="http://schemas.microsoft.com/office/2006/metadata/properties" xmlns:ns2="9cf02c47-b874-48cc-a549-edbfdf7d8667" targetNamespace="http://schemas.microsoft.com/office/2006/metadata/properties" ma:root="true" ma:fieldsID="055e2a20962541a99c9d9f59940cc42a" ns2:_="">
    <xsd:import namespace="9cf02c47-b874-48cc-a549-edbfdf7d866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f02c47-b874-48cc-a549-edbfdf7d86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B6A2148-4F0E-4CC0-A497-67C145F6B2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B9E4EF0-F2D7-4D57-9FDC-9AB1B3541073}"/>
</file>

<file path=customXml/itemProps3.xml><?xml version="1.0" encoding="utf-8"?>
<ds:datastoreItem xmlns:ds="http://schemas.openxmlformats.org/officeDocument/2006/customXml" ds:itemID="{8F9567E3-2143-4563-9C7A-7955DEF9D8DD}">
  <ds:schemaRefs>
    <ds:schemaRef ds:uri="http://www.w3.org/XML/1998/namespace"/>
    <ds:schemaRef ds:uri="http://schemas.microsoft.com/office/infopath/2007/PartnerControls"/>
    <ds:schemaRef ds:uri="http://purl.org/dc/elements/1.1/"/>
    <ds:schemaRef ds:uri="3f1e3307-a3a0-40f9-851c-3ca8d288da81"/>
    <ds:schemaRef ds:uri="http://purl.org/dc/terms/"/>
    <ds:schemaRef ds:uri="64c210e8-46d4-47c3-907b-fa7a37ac2a29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378</Words>
  <Application>Microsoft Office PowerPoint</Application>
  <PresentationFormat>Widescreen</PresentationFormat>
  <Paragraphs>39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GSCE Mathematics</vt:lpstr>
      <vt:lpstr>Overview</vt:lpstr>
      <vt:lpstr>Method of Assessment</vt:lpstr>
      <vt:lpstr>Course content</vt:lpstr>
      <vt:lpstr>From Key Stage 3 to Key Stage 4</vt:lpstr>
      <vt:lpstr>Future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Simpson</dc:creator>
  <cp:lastModifiedBy>Mr Avery</cp:lastModifiedBy>
  <cp:revision>24</cp:revision>
  <dcterms:created xsi:type="dcterms:W3CDTF">2021-01-12T09:19:14Z</dcterms:created>
  <dcterms:modified xsi:type="dcterms:W3CDTF">2024-12-03T21:33:21Z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0x0101009340429E01BFF44F9BFA74BEB762044B</vt:lpwstr>
  </property>
</Properties>
</file>