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7"/>
  </p:handoutMasterIdLst>
  <p:sldIdLst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C0C4A-6B65-47E6-83EC-14A32995E773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3CC6-FA92-4E3C-9647-6B75A439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9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9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5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9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4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1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5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1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3F21-B744-40C6-A354-C7A992752F70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1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upload.wikimedia.org/wikipedia/commons/b/bf/Bundesarchiv_Bild_183-V04744,_Berlin,_Garten_der_zerst%C3%B6rte_Reichskanzle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188913"/>
            <a:ext cx="8229600" cy="850900"/>
          </a:xfrm>
        </p:spPr>
        <p:txBody>
          <a:bodyPr/>
          <a:lstStyle/>
          <a:p>
            <a:pPr algn="l" eaLnBrk="1" hangingPunct="1"/>
            <a:r>
              <a:rPr lang="en-GB" altLang="en-US" sz="3600" b="1">
                <a:latin typeface="Century Gothic" pitchFamily="34" charset="0"/>
                <a:cs typeface="Calibri" pitchFamily="34" charset="0"/>
              </a:rPr>
              <a:t>What will you study in GCSE History?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95614"/>
              </p:ext>
            </p:extLst>
          </p:nvPr>
        </p:nvGraphicFramePr>
        <p:xfrm>
          <a:off x="250825" y="1263650"/>
          <a:ext cx="8208963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5279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entury Gothic" panose="020B0502020202020204" pitchFamily="34" charset="0"/>
                        </a:rPr>
                        <a:t>1. Superpower relations and the Cold War</a:t>
                      </a:r>
                    </a:p>
                    <a:p>
                      <a:r>
                        <a:rPr lang="en-GB" sz="2600" i="1" dirty="0">
                          <a:latin typeface="Century Gothic" panose="020B0502020202020204" pitchFamily="34" charset="0"/>
                        </a:rPr>
                        <a:t>1941-91</a:t>
                      </a:r>
                    </a:p>
                    <a:p>
                      <a:endParaRPr lang="en-GB" sz="2600" i="1" dirty="0">
                        <a:latin typeface="Century Gothic" panose="020B0502020202020204" pitchFamily="34" charset="0"/>
                      </a:endParaRPr>
                    </a:p>
                    <a:p>
                      <a:endParaRPr lang="en-GB" sz="2600" i="1" dirty="0">
                        <a:latin typeface="Century Gothic" panose="020B0502020202020204" pitchFamily="34" charset="0"/>
                      </a:endParaRPr>
                    </a:p>
                  </a:txBody>
                  <a:tcPr marL="91448" marR="91448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2600"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GB" sz="2600" dirty="0">
                          <a:latin typeface="Century Gothic" panose="020B0502020202020204" pitchFamily="34" charset="0"/>
                        </a:rPr>
                        <a:t>Medicine</a:t>
                      </a:r>
                      <a:r>
                        <a:rPr lang="en-GB" sz="2600" baseline="0" dirty="0">
                          <a:latin typeface="Century Gothic" panose="020B0502020202020204" pitchFamily="34" charset="0"/>
                        </a:rPr>
                        <a:t> Through Time, with a focus on medical treatment on the Western Front in WWI</a:t>
                      </a:r>
                    </a:p>
                    <a:p>
                      <a:r>
                        <a:rPr lang="en-GB" sz="2600" i="1" baseline="0" dirty="0">
                          <a:latin typeface="Century Gothic" panose="020B0502020202020204" pitchFamily="34" charset="0"/>
                        </a:rPr>
                        <a:t>1250-present day</a:t>
                      </a:r>
                    </a:p>
                    <a:p>
                      <a:endParaRPr lang="en-GB" sz="2600" dirty="0">
                        <a:latin typeface="Century Gothic" panose="020B0502020202020204" pitchFamily="34" charset="0"/>
                      </a:endParaRPr>
                    </a:p>
                  </a:txBody>
                  <a:tcPr marL="91448" marR="91448" marT="45711" marB="4571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72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entury Gothic" panose="020B0502020202020204" pitchFamily="34" charset="0"/>
                        </a:rPr>
                        <a:t>2. Early Elizabethan</a:t>
                      </a:r>
                      <a:r>
                        <a:rPr lang="en-GB" sz="2600" baseline="0" dirty="0">
                          <a:latin typeface="Century Gothic" panose="020B0502020202020204" pitchFamily="34" charset="0"/>
                        </a:rPr>
                        <a:t> England </a:t>
                      </a:r>
                    </a:p>
                    <a:p>
                      <a:r>
                        <a:rPr lang="en-GB" sz="2600" i="1" baseline="0" dirty="0">
                          <a:latin typeface="Century Gothic" panose="020B0502020202020204" pitchFamily="34" charset="0"/>
                        </a:rPr>
                        <a:t>1558-88 </a:t>
                      </a:r>
                      <a:endParaRPr lang="en-GB" sz="2600" i="1" dirty="0">
                        <a:latin typeface="Century Gothic" panose="020B0502020202020204" pitchFamily="34" charset="0"/>
                      </a:endParaRPr>
                    </a:p>
                    <a:p>
                      <a:endParaRPr lang="en-GB" sz="2600" dirty="0">
                        <a:latin typeface="Century Gothic" panose="020B0502020202020204" pitchFamily="34" charset="0"/>
                      </a:endParaRPr>
                    </a:p>
                  </a:txBody>
                  <a:tcPr marL="91448" marR="91448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i="1" dirty="0">
                          <a:latin typeface="Century Gothic" panose="020B0502020202020204" pitchFamily="34" charset="0"/>
                        </a:rPr>
                        <a:t>4.</a:t>
                      </a:r>
                      <a:r>
                        <a:rPr lang="en-GB" sz="2600" i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600" dirty="0">
                          <a:latin typeface="Century Gothic" panose="020B0502020202020204" pitchFamily="34" charset="0"/>
                        </a:rPr>
                        <a:t>Weimar and Nazi Germany </a:t>
                      </a:r>
                    </a:p>
                    <a:p>
                      <a:r>
                        <a:rPr lang="en-GB" sz="2600" i="1" dirty="0">
                          <a:latin typeface="Century Gothic" panose="020B0502020202020204" pitchFamily="34" charset="0"/>
                        </a:rPr>
                        <a:t>1918-45</a:t>
                      </a:r>
                    </a:p>
                    <a:p>
                      <a:endParaRPr lang="en-GB" sz="2600" i="1" dirty="0">
                        <a:latin typeface="Century Gothic" panose="020B0502020202020204" pitchFamily="34" charset="0"/>
                      </a:endParaRPr>
                    </a:p>
                    <a:p>
                      <a:endParaRPr lang="en-GB" sz="2600" i="1" dirty="0">
                        <a:latin typeface="Century Gothic" panose="020B0502020202020204" pitchFamily="34" charset="0"/>
                      </a:endParaRPr>
                    </a:p>
                  </a:txBody>
                  <a:tcPr marL="91448" marR="91448" marT="45711" marB="4571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9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Sachsenhau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6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73538431_5f6a971b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08338"/>
            <a:ext cx="4865687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Mielke's Bü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hist_berlin_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9"/>
          <a:stretch>
            <a:fillRect/>
          </a:stretch>
        </p:blipFill>
        <p:spPr bwMode="auto">
          <a:xfrm>
            <a:off x="4567238" y="0"/>
            <a:ext cx="42862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5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313" y="549275"/>
            <a:ext cx="8280400" cy="5294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600" b="1" dirty="0"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GCSE History is a great choice if you:</a:t>
            </a:r>
          </a:p>
          <a:p>
            <a:pPr>
              <a:defRPr/>
            </a:pPr>
            <a:endParaRPr lang="en-GB" sz="26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Have an interest in the past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Like weighing up different points of view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Enjoy putting forward your own arguments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Like studying people and their actions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Enjoy considering why events have happened as they have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6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600" dirty="0">
                <a:latin typeface="Century Gothic" panose="020B0502020202020204" pitchFamily="34" charset="0"/>
              </a:rPr>
              <a:t>The course includes a range of time periods, countries and types of history (social, political, military etc.), so there will be lots of variety in the two years.</a:t>
            </a:r>
          </a:p>
        </p:txBody>
      </p:sp>
    </p:spTree>
    <p:extLst>
      <p:ext uri="{BB962C8B-B14F-4D97-AF65-F5344CB8AC3E}">
        <p14:creationId xmlns:p14="http://schemas.microsoft.com/office/powerpoint/2010/main" val="11799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424167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600" b="1" dirty="0"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GCSE History can help you show that you are able to:</a:t>
            </a:r>
          </a:p>
          <a:p>
            <a:pPr>
              <a:defRPr/>
            </a:pPr>
            <a:endParaRPr lang="en-GB" sz="26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Weigh up evidence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Put forward firm judgements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Organise your ideas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Present your views in writing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Ask questions and be enquiring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Recall a lot of details and evidence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6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600" dirty="0">
                <a:latin typeface="Century Gothic" panose="020B0502020202020204" pitchFamily="34" charset="0"/>
              </a:rPr>
              <a:t>These are all skills that are highly valued by schools, colleges and employers. Having a History GCSE will be very well-regarded in your future, whatever you choose to do. History opens doors – it is going to be useful in all sorts of future qualifications and jobs.</a:t>
            </a:r>
            <a:endParaRPr lang="en-GB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5795963" y="404813"/>
            <a:ext cx="2162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Century Gothic" pitchFamily="34" charset="0"/>
              </a:rPr>
              <a:t>The Cold War</a:t>
            </a:r>
          </a:p>
        </p:txBody>
      </p:sp>
      <p:pic>
        <p:nvPicPr>
          <p:cNvPr id="11267" name="Picture 8" descr="What-Are-The-Reasons-Why-The-Cold-War-Star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810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cold-war-atomicb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48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http://adst.org/wp-content/uploads/2014/08/Berlin-Wall-8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9088"/>
            <a:ext cx="6772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abe784c3ce51426d9a2209fece1ced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13100"/>
            <a:ext cx="4714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1962_cuban_miss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47529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http://russianhistoryblog.org/wp-content/uploads/2015/11/Fyodor26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89050"/>
            <a:ext cx="61912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4768850" y="390525"/>
            <a:ext cx="4003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Century Gothic" pitchFamily="34" charset="0"/>
              </a:rPr>
              <a:t>Early Elizabethan England</a:t>
            </a:r>
          </a:p>
        </p:txBody>
      </p:sp>
      <p:pic>
        <p:nvPicPr>
          <p:cNvPr id="13315" name="Picture 2" descr="http://blogs.smithsonianmag.com/smartnews/files/2012/07/07_30_2012_queen-elizabeth-larp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44600"/>
            <a:ext cx="5476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a.files.bbci.co.uk/bam/live/content/zsfk2hv/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30200"/>
            <a:ext cx="59436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http://www.johndclare.net/KS3/images/2Religion-Elizabe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52963"/>
            <a:ext cx="68865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http://d.gr-assets.com/books/1320414062l/3817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400175"/>
            <a:ext cx="27908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 descr="https://upload.wikimedia.org/wikipedia/commons/1/17/Invincible_Arma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57991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7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4403725" y="620713"/>
            <a:ext cx="363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Century Gothic" pitchFamily="34" charset="0"/>
              </a:rPr>
              <a:t>Medicine Through Time</a:t>
            </a:r>
          </a:p>
        </p:txBody>
      </p:sp>
      <p:pic>
        <p:nvPicPr>
          <p:cNvPr id="12291" name="Picture 2" descr="http://www.abdn.ac.uk/sll/disciplines/english/lion/images/docto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60350"/>
            <a:ext cx="40830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s://www.awesomestories.com/images/user/df210466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33305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https://www.tcd.ie/medieval-history/assets/img/worth/wor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089025"/>
            <a:ext cx="4029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http://s4.thingpic.com/images/id/cjtJ32aDNerCEhuZZrZJrkic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0838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http://d2rormqr1qwzpz.cloudfront.net/photos/2013/04/08/47296-snake_oil_teas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373188"/>
            <a:ext cx="85725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6" descr="http://history.amedd.army.mil/booksdocs/wwi/fieldoperations/ch5fig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616075"/>
            <a:ext cx="4286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 descr="http://33.media.tumblr.com/tumblr_lrdosb62po1qfkgm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484313"/>
            <a:ext cx="4286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18" descr="http://www.ohdental.co.uk/dentist_kent/image/nhs-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4727575"/>
            <a:ext cx="3000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403725" y="620713"/>
            <a:ext cx="432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Century Gothic" pitchFamily="34" charset="0"/>
              </a:rPr>
              <a:t>Weimar and Nazi Germany </a:t>
            </a:r>
          </a:p>
        </p:txBody>
      </p:sp>
      <p:pic>
        <p:nvPicPr>
          <p:cNvPr id="14339" name="Picture 10" descr="https://upload.wikimedia.org/wikipedia/commons/thumb/1/1b/Friedrich_Ebert_face.jpg/220px-Friedrich_Ebert_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0713"/>
            <a:ext cx="2095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http://thepandorasociety.com/wp-content/uploads/2015/08/Weimar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750411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http://staticmass.net/wp-content/uploads/2012/02/blu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39888"/>
            <a:ext cx="23812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http://history105.libraries.wsu.edu/fall2015/wp-content/uploads/sites/7/2015/09/mar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>
            <a:fillRect/>
          </a:stretch>
        </p:blipFill>
        <p:spPr bwMode="auto">
          <a:xfrm>
            <a:off x="2030413" y="1982788"/>
            <a:ext cx="542131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http://www.ushmm.org/m/img/40978-x7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0500"/>
            <a:ext cx="48958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http://alphahistory.com/nazigermany/wp-content/gallery/nazigermany/1930s-the-nazi-party-secures-the-community-german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7838"/>
            <a:ext cx="3248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http://cdn.history.com/sites/2/2014/01/auschwitz-gates-P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63838"/>
            <a:ext cx="7186612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7675" y="188913"/>
            <a:ext cx="8229600" cy="7191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sz="3600" b="1" kern="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How will you be assessed?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675" y="1125538"/>
            <a:ext cx="8588375" cy="540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You will sit three exams at the end of Year 11: </a:t>
            </a:r>
          </a:p>
          <a:p>
            <a:pPr>
              <a:defRPr/>
            </a:pPr>
            <a:endParaRPr lang="en-GB" sz="23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Paper 1	1hr 20mins	Medicine</a:t>
            </a:r>
          </a:p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Paper 2	1hr 50mins	Elizabeth &amp; the Cold War</a:t>
            </a:r>
          </a:p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Paper 3	1hr 30mins	Germany</a:t>
            </a:r>
          </a:p>
          <a:p>
            <a:pPr>
              <a:defRPr/>
            </a:pPr>
            <a:endParaRPr lang="en-GB" sz="23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The exams will include: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entury Gothic" panose="020B0502020202020204" pitchFamily="34" charset="0"/>
              </a:rPr>
              <a:t>Writing accounts of major events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entury Gothic" panose="020B0502020202020204" pitchFamily="34" charset="0"/>
              </a:rPr>
              <a:t>Analysing sources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entury Gothic" panose="020B0502020202020204" pitchFamily="34" charset="0"/>
              </a:rPr>
              <a:t>Explaining the importance of events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entury Gothic" panose="020B0502020202020204" pitchFamily="34" charset="0"/>
              </a:rPr>
              <a:t>Writing arguments (e.g. how much you agree with a particular point of view)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3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We have been preparing for these since the start of Year 7!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18651" r="25929" b="47816"/>
          <a:stretch>
            <a:fillRect/>
          </a:stretch>
        </p:blipFill>
        <p:spPr bwMode="auto">
          <a:xfrm>
            <a:off x="79375" y="138113"/>
            <a:ext cx="89566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4008" r="27492" b="53770"/>
          <a:stretch>
            <a:fillRect/>
          </a:stretch>
        </p:blipFill>
        <p:spPr bwMode="auto">
          <a:xfrm>
            <a:off x="292100" y="4151313"/>
            <a:ext cx="86407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17519" r="26254" b="6914"/>
          <a:stretch>
            <a:fillRect/>
          </a:stretch>
        </p:blipFill>
        <p:spPr bwMode="auto">
          <a:xfrm>
            <a:off x="755650" y="115888"/>
            <a:ext cx="7561263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2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Reichstag_200509DSC58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46113"/>
            <a:ext cx="49053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" descr="nazi-book-bu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858838"/>
            <a:ext cx="41814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2" descr="File:Bundesarchiv Bild 183-V04744, Berlin, Garten der zerstörte Reichskanzlei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225"/>
            <a:ext cx="49625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4" descr="baseball-19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841750"/>
            <a:ext cx="52752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684213" y="96838"/>
            <a:ext cx="7754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latin typeface="Century Gothic" pitchFamily="34" charset="0"/>
                <a:cs typeface="Calibri" pitchFamily="34" charset="0"/>
              </a:rPr>
              <a:t>Opportunity to go to Berlin in July of Year 10</a:t>
            </a:r>
          </a:p>
        </p:txBody>
      </p:sp>
    </p:spTree>
    <p:extLst>
      <p:ext uri="{BB962C8B-B14F-4D97-AF65-F5344CB8AC3E}">
        <p14:creationId xmlns:p14="http://schemas.microsoft.com/office/powerpoint/2010/main" val="11599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cf02c47-b874-48cc-a549-edbfdf7d86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0429E01BFF44F9BFA74BEB762044B" ma:contentTypeVersion="8" ma:contentTypeDescription="Create a new document." ma:contentTypeScope="" ma:versionID="bfec81dbd3b92de8bc2bf0c68045d677">
  <xsd:schema xmlns:xsd="http://www.w3.org/2001/XMLSchema" xmlns:xs="http://www.w3.org/2001/XMLSchema" xmlns:p="http://schemas.microsoft.com/office/2006/metadata/properties" xmlns:ns2="9cf02c47-b874-48cc-a549-edbfdf7d8667" targetNamespace="http://schemas.microsoft.com/office/2006/metadata/properties" ma:root="true" ma:fieldsID="055e2a20962541a99c9d9f59940cc42a" ns2:_="">
    <xsd:import namespace="9cf02c47-b874-48cc-a549-edbfdf7d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02c47-b874-48cc-a549-edbfdf7d8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AB1F2-4C30-4748-8CFF-9DE1C2F670F2}">
  <ds:schemaRefs>
    <ds:schemaRef ds:uri="http://schemas.microsoft.com/office/2006/documentManagement/types"/>
    <ds:schemaRef ds:uri="http://purl.org/dc/terms/"/>
    <ds:schemaRef ds:uri="9cf02c47-b874-48cc-a549-edbfdf7d8667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E3D2CA-F894-4E0F-9D0F-F5F58E05F7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FB2E46-BDF0-4235-B09C-0192258FC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02c47-b874-48cc-a549-edbfdf7d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332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Office Theme</vt:lpstr>
      <vt:lpstr>What will you study in GCSE History?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style exam questions</dc:title>
  <dc:creator>Mrs Allen</dc:creator>
  <cp:lastModifiedBy>Miss Davis</cp:lastModifiedBy>
  <cp:revision>18</cp:revision>
  <cp:lastPrinted>2017-02-06T08:50:36Z</cp:lastPrinted>
  <dcterms:created xsi:type="dcterms:W3CDTF">2017-02-06T07:55:52Z</dcterms:created>
  <dcterms:modified xsi:type="dcterms:W3CDTF">2025-01-06T15:46:50Z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0x0101009340429E01BFF44F9BFA74BEB762044B</vt:lpwstr>
  </property>
  <property fmtid="{D5CDD505-2E9C-101B-9397-08002B2CF9AE}" pid="3" name="Order">
    <vt:r8>674200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