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55" r:id="rId5"/>
    <p:sldId id="358" r:id="rId6"/>
    <p:sldId id="277" r:id="rId7"/>
    <p:sldId id="359" r:id="rId8"/>
    <p:sldId id="363" r:id="rId9"/>
    <p:sldId id="362" r:id="rId10"/>
    <p:sldId id="3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Grainger" userId="2e6877dc-dcb5-4ea5-9ac7-10032fd5ca58" providerId="ADAL" clId="{EC01DF6D-6583-4A12-B145-755FEB59B074}"/>
    <pc:docChg chg="modSld">
      <pc:chgData name="Mr Grainger" userId="2e6877dc-dcb5-4ea5-9ac7-10032fd5ca58" providerId="ADAL" clId="{EC01DF6D-6583-4A12-B145-755FEB59B074}" dt="2023-01-19T07:32:25.336" v="18" actId="120"/>
      <pc:docMkLst>
        <pc:docMk/>
      </pc:docMkLst>
      <pc:sldChg chg="modSp mod">
        <pc:chgData name="Mr Grainger" userId="2e6877dc-dcb5-4ea5-9ac7-10032fd5ca58" providerId="ADAL" clId="{EC01DF6D-6583-4A12-B145-755FEB59B074}" dt="2023-01-19T07:32:25.336" v="18" actId="120"/>
        <pc:sldMkLst>
          <pc:docMk/>
          <pc:sldMk cId="2988838109" sldId="277"/>
        </pc:sldMkLst>
        <pc:spChg chg="mod">
          <ac:chgData name="Mr Grainger" userId="2e6877dc-dcb5-4ea5-9ac7-10032fd5ca58" providerId="ADAL" clId="{EC01DF6D-6583-4A12-B145-755FEB59B074}" dt="2023-01-19T07:32:25.336" v="18" actId="120"/>
          <ac:spMkLst>
            <pc:docMk/>
            <pc:sldMk cId="2988838109" sldId="277"/>
            <ac:spMk id="5" creationId="{64578390-297E-E543-A7DF-B9781F1412E9}"/>
          </ac:spMkLst>
        </pc:spChg>
        <pc:picChg chg="mod ord">
          <ac:chgData name="Mr Grainger" userId="2e6877dc-dcb5-4ea5-9ac7-10032fd5ca58" providerId="ADAL" clId="{EC01DF6D-6583-4A12-B145-755FEB59B074}" dt="2023-01-19T07:30:56.654" v="10" actId="167"/>
          <ac:picMkLst>
            <pc:docMk/>
            <pc:sldMk cId="2988838109" sldId="277"/>
            <ac:picMk id="4" creationId="{8DD6C3CD-BAB5-B04E-B6AB-5CCE528BB12A}"/>
          </ac:picMkLst>
        </pc:picChg>
      </pc:sldChg>
      <pc:sldChg chg="modSp mod">
        <pc:chgData name="Mr Grainger" userId="2e6877dc-dcb5-4ea5-9ac7-10032fd5ca58" providerId="ADAL" clId="{EC01DF6D-6583-4A12-B145-755FEB59B074}" dt="2023-01-19T07:31:49.150" v="15" actId="2711"/>
        <pc:sldMkLst>
          <pc:docMk/>
          <pc:sldMk cId="367126871" sldId="357"/>
        </pc:sldMkLst>
        <pc:spChg chg="mod">
          <ac:chgData name="Mr Grainger" userId="2e6877dc-dcb5-4ea5-9ac7-10032fd5ca58" providerId="ADAL" clId="{EC01DF6D-6583-4A12-B145-755FEB59B074}" dt="2023-01-19T07:31:49.150" v="15" actId="2711"/>
          <ac:spMkLst>
            <pc:docMk/>
            <pc:sldMk cId="367126871" sldId="357"/>
            <ac:spMk id="5" creationId="{64578390-297E-E543-A7DF-B9781F1412E9}"/>
          </ac:spMkLst>
        </pc:spChg>
      </pc:sldChg>
      <pc:sldChg chg="modSp mod">
        <pc:chgData name="Mr Grainger" userId="2e6877dc-dcb5-4ea5-9ac7-10032fd5ca58" providerId="ADAL" clId="{EC01DF6D-6583-4A12-B145-755FEB59B074}" dt="2023-01-19T07:29:22.705" v="2" actId="2711"/>
        <pc:sldMkLst>
          <pc:docMk/>
          <pc:sldMk cId="4206322776" sldId="358"/>
        </pc:sldMkLst>
        <pc:spChg chg="mod">
          <ac:chgData name="Mr Grainger" userId="2e6877dc-dcb5-4ea5-9ac7-10032fd5ca58" providerId="ADAL" clId="{EC01DF6D-6583-4A12-B145-755FEB59B074}" dt="2023-01-19T07:29:22.705" v="2" actId="2711"/>
          <ac:spMkLst>
            <pc:docMk/>
            <pc:sldMk cId="4206322776" sldId="358"/>
            <ac:spMk id="12" creationId="{255A5DAE-27E1-4ED7-90FA-9D9A2CDCFD27}"/>
          </ac:spMkLst>
        </pc:spChg>
      </pc:sldChg>
      <pc:sldChg chg="modSp mod">
        <pc:chgData name="Mr Grainger" userId="2e6877dc-dcb5-4ea5-9ac7-10032fd5ca58" providerId="ADAL" clId="{EC01DF6D-6583-4A12-B145-755FEB59B074}" dt="2023-01-19T07:30:19.488" v="8" actId="115"/>
        <pc:sldMkLst>
          <pc:docMk/>
          <pc:sldMk cId="3068682834" sldId="363"/>
        </pc:sldMkLst>
        <pc:spChg chg="mod">
          <ac:chgData name="Mr Grainger" userId="2e6877dc-dcb5-4ea5-9ac7-10032fd5ca58" providerId="ADAL" clId="{EC01DF6D-6583-4A12-B145-755FEB59B074}" dt="2023-01-19T07:30:19.488" v="8" actId="115"/>
          <ac:spMkLst>
            <pc:docMk/>
            <pc:sldMk cId="3068682834" sldId="363"/>
            <ac:spMk id="8" creationId="{C8300FEA-FBB3-4E69-A56E-295E6DD412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3FE375-EA2B-4A14-AF67-338F5F1FD5D8}" type="datetimeFigureOut">
              <a:rPr lang="en-GB" smtClean="0"/>
              <a:t>19/01/2023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E89F2-E67D-4EA2-B679-460993B95A6F}" type="slidenum">
              <a:rPr lang="en-GB" smtClean="0"/>
              <a:t>‹#›</a:t>
            </a:fld>
            <a:endParaRPr lang="en-GB"/>
          </a:p>
        </p:txBody>
      </p:sp>
    </p:spTree>
    <p:extLst>
      <p:ext uri="{BB962C8B-B14F-4D97-AF65-F5344CB8AC3E}">
        <p14:creationId xmlns:p14="http://schemas.microsoft.com/office/powerpoint/2010/main" val="194306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BB856A-1077-418D-80B9-8FF97D3CE9A3}" type="slidenum">
              <a:rPr lang="en-GB" smtClean="0"/>
              <a:t>1</a:t>
            </a:fld>
            <a:endParaRPr lang="en-GB"/>
          </a:p>
        </p:txBody>
      </p:sp>
    </p:spTree>
    <p:extLst>
      <p:ext uri="{BB962C8B-B14F-4D97-AF65-F5344CB8AC3E}">
        <p14:creationId xmlns:p14="http://schemas.microsoft.com/office/powerpoint/2010/main" val="1326554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2</a:t>
            </a:fld>
            <a:endParaRPr lang="en-GB"/>
          </a:p>
        </p:txBody>
      </p:sp>
    </p:spTree>
    <p:extLst>
      <p:ext uri="{BB962C8B-B14F-4D97-AF65-F5344CB8AC3E}">
        <p14:creationId xmlns:p14="http://schemas.microsoft.com/office/powerpoint/2010/main" val="51538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3</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4</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5</a:t>
            </a:fld>
            <a:endParaRPr lang="en-GB"/>
          </a:p>
        </p:txBody>
      </p:sp>
    </p:spTree>
    <p:extLst>
      <p:ext uri="{BB962C8B-B14F-4D97-AF65-F5344CB8AC3E}">
        <p14:creationId xmlns:p14="http://schemas.microsoft.com/office/powerpoint/2010/main" val="1499694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6</a:t>
            </a:fld>
            <a:endParaRPr lang="en-GB"/>
          </a:p>
        </p:txBody>
      </p:sp>
    </p:spTree>
    <p:extLst>
      <p:ext uri="{BB962C8B-B14F-4D97-AF65-F5344CB8AC3E}">
        <p14:creationId xmlns:p14="http://schemas.microsoft.com/office/powerpoint/2010/main" val="367587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7</a:t>
            </a:fld>
            <a:endParaRPr lang="en-GB"/>
          </a:p>
        </p:txBody>
      </p:sp>
    </p:spTree>
    <p:extLst>
      <p:ext uri="{BB962C8B-B14F-4D97-AF65-F5344CB8AC3E}">
        <p14:creationId xmlns:p14="http://schemas.microsoft.com/office/powerpoint/2010/main" val="5153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AAF7-8433-4F88-B8A8-54BEDD7D05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4B4564-562F-4224-8939-7A3638CF75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290E0F-1C3B-453E-9758-6E7026A080E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CA455DF4-E5B3-4698-8A06-09F9BAD7ED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B107A6-11FB-4A2F-9E77-AC336AF8DF9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7256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DA5BA-E593-485B-85AC-F8C3A40CA1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0BCB56-B84B-47B7-B8D9-A77CFC2D08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E55D14-BBA3-4CF4-B03A-7D587AA32067}"/>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2F161D9A-6CD1-4FBD-87D4-A5C496F2C8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AB77A8-10AC-4C10-892E-D6627CCA833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60821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F1D393-0C7E-4613-A2F6-3B9E0D4AAF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5F9C0D-2EC2-4369-9FC1-0BCC58B2C7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8707C-B93A-4CDB-AD1A-C9B209273D13}"/>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B8B7CF83-3B23-49B0-BDF2-96E9B70678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DD0DD8-C940-43AE-AAD7-5F2D3992DBBC}"/>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90864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41230-3088-4CB6-834C-F590B0DB2B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9C7F69-F450-40C2-83CC-434E9C600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83552-95C6-46E3-A696-332AB844738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9955CE40-B1AC-4498-9C4A-53F6A4DD17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909C53-D2A7-4810-A918-463052E5770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73099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48AA-23F2-441C-B2AE-C064DDA7CC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7593F9-9619-43B9-B5FB-AC705F6327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4E260E-8F5B-4B02-A28B-63F16D625EA6}"/>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FA02020C-F330-40A2-B9C2-55A79E139A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C05E97-B673-4D56-8E41-AA7F0897105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50568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4124F-DD09-475C-810D-D68025FC3C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2D5E34-D284-48DD-96B1-C8AB916F89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EAB112-A655-4EA5-9E53-B07F7056E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76E982-854C-40C8-B668-E2EEAD72E735}"/>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DDB8E9B7-6098-4E39-90C0-2E9B87B1FC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91E084-4B76-4E51-93BC-D0B33082AC4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409151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5593A-D477-458A-B5AF-2F6C26C1A4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5A02D-15D0-4D43-9CE6-F3AE8A4C5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E72F8E-1DDD-4AEA-B69D-A14FE484EB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119B1E-38A0-40D7-96E9-F9A9666742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9579F1-316C-42A3-B600-632629F5FA7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349F11-FF3B-492F-8056-536B62E34EDB}"/>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8" name="Footer Placeholder 7">
            <a:extLst>
              <a:ext uri="{FF2B5EF4-FFF2-40B4-BE49-F238E27FC236}">
                <a16:creationId xmlns:a16="http://schemas.microsoft.com/office/drawing/2014/main" id="{A5FE8CF9-BF14-4BE8-A74B-6E219A80EF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0D80EC-3659-4BC1-9AC6-AA70BC9411E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15080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5966-3C2E-4424-A424-1014DA5683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E40B8A-821D-46A2-8E2B-BFE38289E48E}"/>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4" name="Footer Placeholder 3">
            <a:extLst>
              <a:ext uri="{FF2B5EF4-FFF2-40B4-BE49-F238E27FC236}">
                <a16:creationId xmlns:a16="http://schemas.microsoft.com/office/drawing/2014/main" id="{1E65B95D-BA3E-43E9-83D9-BC5D3D8EB9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F5F810-4370-4270-BE85-06970C321011}"/>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39236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29193C-2FF9-4983-BC7A-A8D5A198E714}"/>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3" name="Footer Placeholder 2">
            <a:extLst>
              <a:ext uri="{FF2B5EF4-FFF2-40B4-BE49-F238E27FC236}">
                <a16:creationId xmlns:a16="http://schemas.microsoft.com/office/drawing/2014/main" id="{C54A9593-BDD4-4038-82F6-9C675A46E5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8D9F40-7672-4093-ABD3-B1E1BE286AC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66888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0426-2180-4A80-B4AE-05BABB5EE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5A634A-DFA8-45AB-8641-3901A3C70F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65C6F6-4922-4428-88D9-D1316BB82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95EAA5-F045-480B-8463-2FEDBFB06D8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0ACA08E5-7823-483F-8F06-CFD1E14B5B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3B0C94-6BC6-4BB1-8B6F-0DAED6F9317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8101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5B38E-2251-4EF2-B577-815F1059C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A639C7-8CBD-4555-B0DC-78F2215DBD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CF7E91-BFC9-4A8C-8ACE-E2FE779C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C87C70-035E-4837-A716-45C1E9D0F1BB}"/>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9C38726C-BC70-4AF7-84D7-16415FE552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6CC2D-3201-4595-BD5D-957ED64FEFE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12829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86C1E-C084-4083-B927-6F6E7ECE4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E130EF-B5C6-49DB-AD37-37752165A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B6F8B-9E69-4932-AD45-960FCF8302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950AD653-897B-4845-9C28-36913E21CB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26FBE6C-A92D-4077-95E6-565A24D85C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07326-9EB7-48CC-8C95-8F3DCB8BA213}" type="slidenum">
              <a:rPr lang="en-GB" smtClean="0"/>
              <a:t>‹#›</a:t>
            </a:fld>
            <a:endParaRPr lang="en-GB"/>
          </a:p>
        </p:txBody>
      </p:sp>
    </p:spTree>
    <p:extLst>
      <p:ext uri="{BB962C8B-B14F-4D97-AF65-F5344CB8AC3E}">
        <p14:creationId xmlns:p14="http://schemas.microsoft.com/office/powerpoint/2010/main" val="1419741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2.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7.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398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CC0F80-4F68-2B4E-9D4D-48D15D8E38C5}"/>
              </a:ext>
            </a:extLst>
          </p:cNvPr>
          <p:cNvSpPr>
            <a:spLocks noGrp="1"/>
          </p:cNvSpPr>
          <p:nvPr>
            <p:ph type="ctrTitle"/>
          </p:nvPr>
        </p:nvSpPr>
        <p:spPr>
          <a:xfrm>
            <a:off x="1523999" y="488258"/>
            <a:ext cx="9144000" cy="1651657"/>
          </a:xfrm>
        </p:spPr>
        <p:txBody>
          <a:bodyPr>
            <a:normAutofit fontScale="90000"/>
          </a:bodyPr>
          <a:lstStyle/>
          <a:p>
            <a:r>
              <a:rPr lang="en-GB" u="sng" dirty="0"/>
              <a:t>Cambridge Nationals Level 1 / 2: </a:t>
            </a:r>
            <a:br>
              <a:rPr lang="en-GB" u="sng" dirty="0"/>
            </a:br>
            <a:r>
              <a:rPr lang="en-GB" u="sng" dirty="0"/>
              <a:t>Child Development</a:t>
            </a:r>
            <a:endParaRPr lang="en-US" dirty="0"/>
          </a:p>
        </p:txBody>
      </p:sp>
      <p:graphicFrame>
        <p:nvGraphicFramePr>
          <p:cNvPr id="6" name="Table 5">
            <a:extLst>
              <a:ext uri="{FF2B5EF4-FFF2-40B4-BE49-F238E27FC236}">
                <a16:creationId xmlns:a16="http://schemas.microsoft.com/office/drawing/2014/main" id="{EFE8655F-4F83-DF4C-A566-6AD94032865C}"/>
              </a:ext>
            </a:extLst>
          </p:cNvPr>
          <p:cNvGraphicFramePr>
            <a:graphicFrameLocks noGrp="1"/>
          </p:cNvGraphicFramePr>
          <p:nvPr>
            <p:extLst>
              <p:ext uri="{D42A27DB-BD31-4B8C-83A1-F6EECF244321}">
                <p14:modId xmlns:p14="http://schemas.microsoft.com/office/powerpoint/2010/main" val="2761601067"/>
              </p:ext>
            </p:extLst>
          </p:nvPr>
        </p:nvGraphicFramePr>
        <p:xfrm>
          <a:off x="939800" y="2628515"/>
          <a:ext cx="7392742" cy="2941066"/>
        </p:xfrm>
        <a:graphic>
          <a:graphicData uri="http://schemas.openxmlformats.org/drawingml/2006/table">
            <a:tbl>
              <a:tblPr>
                <a:tableStyleId>{5C22544A-7EE6-4342-B048-85BDC9FD1C3A}</a:tableStyleId>
              </a:tblPr>
              <a:tblGrid>
                <a:gridCol w="7392742">
                  <a:extLst>
                    <a:ext uri="{9D8B030D-6E8A-4147-A177-3AD203B41FA5}">
                      <a16:colId xmlns:a16="http://schemas.microsoft.com/office/drawing/2014/main" val="2380072739"/>
                    </a:ext>
                  </a:extLst>
                </a:gridCol>
              </a:tblGrid>
              <a:tr h="2561461">
                <a:tc>
                  <a:txBody>
                    <a:bodyPr/>
                    <a:lstStyle/>
                    <a:p>
                      <a:pPr algn="just">
                        <a:lnSpc>
                          <a:spcPct val="115000"/>
                        </a:lnSpc>
                        <a:spcAft>
                          <a:spcPts val="1000"/>
                        </a:spcAft>
                        <a:tabLst>
                          <a:tab pos="1371600" algn="l"/>
                        </a:tabLst>
                      </a:pPr>
                      <a:r>
                        <a:rPr lang="en-GB" sz="2000" dirty="0"/>
                        <a:t>You may be interested in this if you want an engaging qualification where you will use your learning in practical, real-life situations, such as:</a:t>
                      </a:r>
                    </a:p>
                    <a:p>
                      <a:pPr algn="just">
                        <a:lnSpc>
                          <a:spcPct val="115000"/>
                        </a:lnSpc>
                        <a:spcAft>
                          <a:spcPts val="1000"/>
                        </a:spcAft>
                        <a:tabLst>
                          <a:tab pos="1371600" algn="l"/>
                        </a:tabLst>
                      </a:pPr>
                      <a:r>
                        <a:rPr lang="en-GB" sz="2000" dirty="0"/>
                        <a:t>• preparing a feed or meal for a child </a:t>
                      </a:r>
                    </a:p>
                    <a:p>
                      <a:pPr algn="just">
                        <a:lnSpc>
                          <a:spcPct val="115000"/>
                        </a:lnSpc>
                        <a:spcAft>
                          <a:spcPts val="1000"/>
                        </a:spcAft>
                        <a:tabLst>
                          <a:tab pos="1371600" algn="l"/>
                        </a:tabLst>
                      </a:pPr>
                      <a:r>
                        <a:rPr lang="en-GB" sz="2000" dirty="0"/>
                        <a:t>• choosing suitable equipment to use in a childcare setting </a:t>
                      </a:r>
                    </a:p>
                    <a:p>
                      <a:pPr algn="just">
                        <a:lnSpc>
                          <a:spcPct val="115000"/>
                        </a:lnSpc>
                        <a:spcAft>
                          <a:spcPts val="1000"/>
                        </a:spcAft>
                        <a:tabLst>
                          <a:tab pos="1371600" algn="l"/>
                        </a:tabLst>
                      </a:pPr>
                      <a:r>
                        <a:rPr lang="en-GB" sz="2000" dirty="0"/>
                        <a:t>• planning suitable play activities </a:t>
                      </a:r>
                    </a:p>
                    <a:p>
                      <a:pPr algn="just">
                        <a:lnSpc>
                          <a:spcPct val="115000"/>
                        </a:lnSpc>
                        <a:spcAft>
                          <a:spcPts val="1000"/>
                        </a:spcAft>
                        <a:tabLst>
                          <a:tab pos="1371600" algn="l"/>
                        </a:tabLst>
                      </a:pPr>
                      <a:r>
                        <a:rPr lang="en-GB" sz="2000" dirty="0"/>
                        <a:t>• helping to prevent accidents in a childcare setting.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362551"/>
                  </a:ext>
                </a:extLst>
              </a:tr>
            </a:tbl>
          </a:graphicData>
        </a:graphic>
      </p:graphicFrame>
      <p:pic>
        <p:nvPicPr>
          <p:cNvPr id="7" name="Picture 6">
            <a:extLst>
              <a:ext uri="{FF2B5EF4-FFF2-40B4-BE49-F238E27FC236}">
                <a16:creationId xmlns:a16="http://schemas.microsoft.com/office/drawing/2014/main" id="{65651B2E-EE5B-4E72-8613-878A4EAF4C9D}"/>
              </a:ext>
            </a:extLst>
          </p:cNvPr>
          <p:cNvPicPr>
            <a:picLocks noChangeAspect="1"/>
          </p:cNvPicPr>
          <p:nvPr/>
        </p:nvPicPr>
        <p:blipFill>
          <a:blip r:embed="rId7"/>
          <a:stretch>
            <a:fillRect/>
          </a:stretch>
        </p:blipFill>
        <p:spPr>
          <a:xfrm>
            <a:off x="8938844" y="1605898"/>
            <a:ext cx="3119135" cy="4406398"/>
          </a:xfrm>
          <a:prstGeom prst="rect">
            <a:avLst/>
          </a:prstGeom>
        </p:spPr>
      </p:pic>
    </p:spTree>
    <p:custDataLst>
      <p:tags r:id="rId1"/>
    </p:custDataLst>
    <p:extLst>
      <p:ext uri="{BB962C8B-B14F-4D97-AF65-F5344CB8AC3E}">
        <p14:creationId xmlns:p14="http://schemas.microsoft.com/office/powerpoint/2010/main" val="354387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30814" y="5010493"/>
            <a:ext cx="3162031" cy="1019014"/>
          </a:xfrm>
          <a:prstGeom prst="rect">
            <a:avLst/>
          </a:prstGeom>
        </p:spPr>
      </p:pic>
      <p:sp>
        <p:nvSpPr>
          <p:cNvPr id="12" name="Subtitle 2">
            <a:extLst>
              <a:ext uri="{FF2B5EF4-FFF2-40B4-BE49-F238E27FC236}">
                <a16:creationId xmlns:a16="http://schemas.microsoft.com/office/drawing/2014/main" id="{255A5DAE-27E1-4ED7-90FA-9D9A2CDCFD27}"/>
              </a:ext>
            </a:extLst>
          </p:cNvPr>
          <p:cNvSpPr txBox="1">
            <a:spLocks/>
          </p:cNvSpPr>
          <p:nvPr/>
        </p:nvSpPr>
        <p:spPr>
          <a:xfrm>
            <a:off x="838200" y="841272"/>
            <a:ext cx="10515600" cy="404319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6400" u="sng" dirty="0">
                <a:latin typeface="+mj-lt"/>
              </a:rPr>
              <a:t>Course structure</a:t>
            </a:r>
          </a:p>
          <a:p>
            <a:endParaRPr lang="en-GB" dirty="0"/>
          </a:p>
          <a:p>
            <a:r>
              <a:rPr lang="en-GB" dirty="0"/>
              <a:t>Three Mandatory Units: </a:t>
            </a:r>
          </a:p>
          <a:p>
            <a:endParaRPr lang="en-GB" dirty="0"/>
          </a:p>
          <a:p>
            <a:pPr marL="342900" indent="-342900"/>
            <a:r>
              <a:rPr lang="en-GB" dirty="0"/>
              <a:t>Health and well-being for child development</a:t>
            </a:r>
          </a:p>
          <a:p>
            <a:pPr marL="342900" indent="-342900"/>
            <a:endParaRPr lang="en-GB" dirty="0"/>
          </a:p>
          <a:p>
            <a:pPr marL="457200" indent="-457200"/>
            <a:r>
              <a:rPr lang="en-GB" dirty="0">
                <a:solidFill>
                  <a:srgbClr val="000000"/>
                </a:solidFill>
              </a:rPr>
              <a:t>Creating a safe environment and understand the nutritional needs of children from birth to five years</a:t>
            </a:r>
          </a:p>
          <a:p>
            <a:pPr marL="342900" indent="-342900"/>
            <a:endParaRPr lang="en-GB" dirty="0"/>
          </a:p>
          <a:p>
            <a:pPr marL="342900" indent="-342900"/>
            <a:r>
              <a:rPr lang="en-GB" dirty="0"/>
              <a:t>Understand the development of a child from one to five years.</a:t>
            </a:r>
          </a:p>
          <a:p>
            <a:endParaRPr lang="en-GB" dirty="0"/>
          </a:p>
        </p:txBody>
      </p:sp>
    </p:spTree>
    <p:custDataLst>
      <p:tags r:id="rId1"/>
    </p:custDataLst>
    <p:extLst>
      <p:ext uri="{BB962C8B-B14F-4D97-AF65-F5344CB8AC3E}">
        <p14:creationId xmlns:p14="http://schemas.microsoft.com/office/powerpoint/2010/main" val="4206322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4"/>
          <a:stretch>
            <a:fillRect/>
          </a:stretch>
        </p:blipFill>
        <p:spPr>
          <a:xfrm>
            <a:off x="7398685" y="447881"/>
            <a:ext cx="4374373" cy="120750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r>
              <a:rPr lang="en-GB" sz="5400" u="sng" dirty="0">
                <a:latin typeface="+mj-lt"/>
              </a:rPr>
              <a:t>Assessment</a:t>
            </a:r>
          </a:p>
          <a:p>
            <a:pPr marL="0" indent="0">
              <a:buNone/>
            </a:pPr>
            <a:endParaRPr lang="en-GB" dirty="0"/>
          </a:p>
          <a:p>
            <a:pPr marL="0" indent="0">
              <a:buNone/>
            </a:pPr>
            <a:r>
              <a:rPr lang="en-GB" u="sng" dirty="0"/>
              <a:t>One written paper, set and marked by the exam board</a:t>
            </a:r>
            <a:r>
              <a:rPr lang="en-GB" dirty="0"/>
              <a:t>. </a:t>
            </a:r>
            <a:r>
              <a:rPr lang="en-GB" b="1" dirty="0"/>
              <a:t>1hour 15mins. </a:t>
            </a:r>
            <a:r>
              <a:rPr lang="en-GB" dirty="0"/>
              <a:t>Health and well-being for child development</a:t>
            </a:r>
          </a:p>
          <a:p>
            <a:pPr marL="0" indent="0">
              <a:buNone/>
            </a:pPr>
            <a:endParaRPr lang="en-GB" dirty="0"/>
          </a:p>
          <a:p>
            <a:pPr marL="0" indent="0">
              <a:buNone/>
            </a:pPr>
            <a:r>
              <a:rPr lang="en-GB" u="sng" dirty="0"/>
              <a:t>Centre assessed coursework -</a:t>
            </a:r>
            <a:r>
              <a:rPr lang="en-GB" dirty="0"/>
              <a:t> </a:t>
            </a:r>
            <a:endParaRPr lang="en-GB" i="1" dirty="0"/>
          </a:p>
          <a:p>
            <a:pPr lvl="1"/>
            <a:r>
              <a:rPr lang="en-GB" i="0" dirty="0">
                <a:solidFill>
                  <a:srgbClr val="000000"/>
                </a:solidFill>
                <a:effectLst/>
                <a:latin typeface="Source Sans Pro" panose="020B0503030403020204" pitchFamily="34" charset="0"/>
              </a:rPr>
              <a:t>Creating a safe environment and understand the nutritional needs of children from birth to five years</a:t>
            </a:r>
          </a:p>
          <a:p>
            <a:pPr lvl="1"/>
            <a:r>
              <a:rPr lang="en-GB" i="0" dirty="0">
                <a:solidFill>
                  <a:srgbClr val="000000"/>
                </a:solidFill>
                <a:effectLst/>
                <a:latin typeface="Source Sans Pro" panose="020B0503030403020204" pitchFamily="34" charset="0"/>
              </a:rPr>
              <a:t>Understand the development of a child from one to five years</a:t>
            </a:r>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98883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dirty="0"/>
              <a:t>Health and well-being for child development</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128043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609600" y="1444618"/>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GB" i="0" u="sng" dirty="0">
                <a:solidFill>
                  <a:srgbClr val="000000"/>
                </a:solidFill>
                <a:effectLst/>
              </a:rPr>
              <a:t>Creating a safe environment and understand the nutritional needs of children from birth to five years</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609600" y="3253923"/>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0" i="0" dirty="0">
                <a:solidFill>
                  <a:srgbClr val="000000"/>
                </a:solidFill>
                <a:effectLst/>
                <a:latin typeface="+mj-lt"/>
              </a:rPr>
              <a:t>In this unit, students will learn how to create a safe environment for children from birth to five years in childcare settings. They will investigate and choose equipment that is both suitable and safe for use and will learn about their nutrition and dietary needs.</a:t>
            </a:r>
            <a:endParaRPr lang="en-GB" sz="3200" dirty="0">
              <a:latin typeface="+mj-lt"/>
            </a:endParaRPr>
          </a:p>
        </p:txBody>
      </p:sp>
    </p:spTree>
    <p:custDataLst>
      <p:tags r:id="rId1"/>
    </p:custDataLst>
    <p:extLst>
      <p:ext uri="{BB962C8B-B14F-4D97-AF65-F5344CB8AC3E}">
        <p14:creationId xmlns:p14="http://schemas.microsoft.com/office/powerpoint/2010/main" val="306868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dirty="0"/>
              <a:t>Health and well-being for child development</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66929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endParaRPr lang="en-GB" dirty="0"/>
          </a:p>
          <a:p>
            <a:pPr marL="0" indent="0">
              <a:buNone/>
            </a:pPr>
            <a:r>
              <a:rPr lang="en-GB" sz="3600" u="sng" dirty="0">
                <a:latin typeface="+mj-lt"/>
              </a:rPr>
              <a:t>Who would enjoy and be successful on the course?</a:t>
            </a:r>
          </a:p>
          <a:p>
            <a:r>
              <a:rPr lang="en-GB" dirty="0"/>
              <a:t>This course will be suitable for students who are interested in working in the biggest employment sector in the UK, which includes elements of the NHS, local authority adult and child care services as well as a range of independent providers which provide care in a variety of settings. </a:t>
            </a:r>
          </a:p>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77227" y="4841529"/>
            <a:ext cx="3162031" cy="1019014"/>
          </a:xfrm>
          <a:prstGeom prst="rect">
            <a:avLst/>
          </a:prstGeom>
        </p:spPr>
      </p:pic>
      <p:pic>
        <p:nvPicPr>
          <p:cNvPr id="7" name="Picture 6">
            <a:extLst>
              <a:ext uri="{FF2B5EF4-FFF2-40B4-BE49-F238E27FC236}">
                <a16:creationId xmlns:a16="http://schemas.microsoft.com/office/drawing/2014/main" id="{6C342690-6D50-9340-B4F1-77908EEA1D7B}"/>
              </a:ext>
            </a:extLst>
          </p:cNvPr>
          <p:cNvPicPr>
            <a:picLocks noChangeAspect="1"/>
          </p:cNvPicPr>
          <p:nvPr/>
        </p:nvPicPr>
        <p:blipFill>
          <a:blip r:embed="rId9"/>
          <a:stretch>
            <a:fillRect/>
          </a:stretch>
        </p:blipFill>
        <p:spPr>
          <a:xfrm>
            <a:off x="6609320" y="3820175"/>
            <a:ext cx="3526294" cy="2919771"/>
          </a:xfrm>
          <a:prstGeom prst="rect">
            <a:avLst/>
          </a:prstGeom>
        </p:spPr>
      </p:pic>
    </p:spTree>
    <p:custDataLst>
      <p:tags r:id="rId1"/>
    </p:custDataLst>
    <p:extLst>
      <p:ext uri="{BB962C8B-B14F-4D97-AF65-F5344CB8AC3E}">
        <p14:creationId xmlns:p14="http://schemas.microsoft.com/office/powerpoint/2010/main" val="367126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40429E01BFF44F9BFA74BEB762044B" ma:contentTypeVersion="8" ma:contentTypeDescription="Create a new document." ma:contentTypeScope="" ma:versionID="bfec81dbd3b92de8bc2bf0c68045d677">
  <xsd:schema xmlns:xsd="http://www.w3.org/2001/XMLSchema" xmlns:xs="http://www.w3.org/2001/XMLSchema" xmlns:p="http://schemas.microsoft.com/office/2006/metadata/properties" xmlns:ns2="9cf02c47-b874-48cc-a549-edbfdf7d8667" targetNamespace="http://schemas.microsoft.com/office/2006/metadata/properties" ma:root="true" ma:fieldsID="055e2a20962541a99c9d9f59940cc42a" ns2:_="">
    <xsd:import namespace="9cf02c47-b874-48cc-a549-edbfdf7d866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02c47-b874-48cc-a549-edbfdf7d86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EA6D13-601A-4DE4-A2C4-4C87C0CDBBAD}">
  <ds:schemaRefs>
    <ds:schemaRef ds:uri="http://purl.org/dc/terms/"/>
    <ds:schemaRef ds:uri="http://schemas.microsoft.com/office/2006/documentManagement/types"/>
    <ds:schemaRef ds:uri="64c210e8-46d4-47c3-907b-fa7a37ac2a29"/>
    <ds:schemaRef ds:uri="3f1e3307-a3a0-40f9-851c-3ca8d288da81"/>
    <ds:schemaRef ds:uri="http://schemas.openxmlformats.org/package/2006/metadata/core-properties"/>
    <ds:schemaRef ds:uri="http://purl.org/dc/dcmitype/"/>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C6F3284E-7021-49FF-843B-7C5632094A67}">
  <ds:schemaRefs>
    <ds:schemaRef ds:uri="http://schemas.microsoft.com/sharepoint/v3/contenttype/forms"/>
  </ds:schemaRefs>
</ds:datastoreItem>
</file>

<file path=customXml/itemProps3.xml><?xml version="1.0" encoding="utf-8"?>
<ds:datastoreItem xmlns:ds="http://schemas.openxmlformats.org/officeDocument/2006/customXml" ds:itemID="{CAAD41E2-604A-4B81-A015-E4CD7E06C977}"/>
</file>

<file path=docProps/app.xml><?xml version="1.0" encoding="utf-8"?>
<Properties xmlns="http://schemas.openxmlformats.org/officeDocument/2006/extended-properties" xmlns:vt="http://schemas.openxmlformats.org/officeDocument/2006/docPropsVTypes">
  <TotalTime>152</TotalTime>
  <Words>391</Words>
  <Application>Microsoft Office PowerPoint</Application>
  <PresentationFormat>Widescreen</PresentationFormat>
  <Paragraphs>44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Source Sans Pro</vt:lpstr>
      <vt:lpstr>Office Theme</vt:lpstr>
      <vt:lpstr>Cambridge Nationals Level 1 / 2:  Child Development</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Cambridge Nationals Level 1 / 2:  Child Development</dc:title>
  <dc:creator>Miss Laken</dc:creator>
  <cp:lastModifiedBy>Mr Grainger</cp:lastModifiedBy>
  <cp:revision>6</cp:revision>
  <dcterms:created xsi:type="dcterms:W3CDTF">2021-12-07T11:24:16Z</dcterms:created>
  <dcterms:modified xsi:type="dcterms:W3CDTF">2023-01-19T07:32:42Z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0x0101009340429E01BFF44F9BFA74BEB762044B</vt:lpwstr>
  </property>
</Properties>
</file>