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67" r:id="rId5"/>
    <p:sldId id="377" r:id="rId6"/>
    <p:sldId id="378" r:id="rId7"/>
    <p:sldId id="379" r:id="rId8"/>
    <p:sldId id="380" r:id="rId9"/>
    <p:sldId id="376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2CFE7-003B-96EB-1720-69040EB64B03}" v="30" dt="2024-12-09T07:55:40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Lee" userId="S::llee@sheldonschool.co.uk::719cf7ff-3f5a-4f64-a4b2-0e6526533a55" providerId="AD" clId="Web-{3692CFE7-003B-96EB-1720-69040EB64B03}"/>
    <pc:docChg chg="modSld">
      <pc:chgData name="Louise Lee" userId="S::llee@sheldonschool.co.uk::719cf7ff-3f5a-4f64-a4b2-0e6526533a55" providerId="AD" clId="Web-{3692CFE7-003B-96EB-1720-69040EB64B03}" dt="2024-12-09T07:55:40.655" v="14" actId="1076"/>
      <pc:docMkLst>
        <pc:docMk/>
      </pc:docMkLst>
      <pc:sldChg chg="modSp">
        <pc:chgData name="Louise Lee" userId="S::llee@sheldonschool.co.uk::719cf7ff-3f5a-4f64-a4b2-0e6526533a55" providerId="AD" clId="Web-{3692CFE7-003B-96EB-1720-69040EB64B03}" dt="2024-12-09T07:55:10.904" v="12" actId="20577"/>
        <pc:sldMkLst>
          <pc:docMk/>
          <pc:sldMk cId="2077005951" sldId="367"/>
        </pc:sldMkLst>
        <pc:spChg chg="mod">
          <ac:chgData name="Louise Lee" userId="S::llee@sheldonschool.co.uk::719cf7ff-3f5a-4f64-a4b2-0e6526533a55" providerId="AD" clId="Web-{3692CFE7-003B-96EB-1720-69040EB64B03}" dt="2024-12-09T07:55:10.904" v="12" actId="20577"/>
          <ac:spMkLst>
            <pc:docMk/>
            <pc:sldMk cId="2077005951" sldId="367"/>
            <ac:spMk id="5" creationId="{F87C6EB5-901D-E94D-39E9-D0FAD0D162C1}"/>
          </ac:spMkLst>
        </pc:spChg>
      </pc:sldChg>
      <pc:sldChg chg="modSp">
        <pc:chgData name="Louise Lee" userId="S::llee@sheldonschool.co.uk::719cf7ff-3f5a-4f64-a4b2-0e6526533a55" providerId="AD" clId="Web-{3692CFE7-003B-96EB-1720-69040EB64B03}" dt="2024-12-09T07:55:40.655" v="14" actId="1076"/>
        <pc:sldMkLst>
          <pc:docMk/>
          <pc:sldMk cId="4093899060" sldId="376"/>
        </pc:sldMkLst>
        <pc:picChg chg="mod">
          <ac:chgData name="Louise Lee" userId="S::llee@sheldonschool.co.uk::719cf7ff-3f5a-4f64-a4b2-0e6526533a55" providerId="AD" clId="Web-{3692CFE7-003B-96EB-1720-69040EB64B03}" dt="2024-12-09T07:55:39.436" v="13" actId="1076"/>
          <ac:picMkLst>
            <pc:docMk/>
            <pc:sldMk cId="4093899060" sldId="376"/>
            <ac:picMk id="3" creationId="{AED9C9EA-E3BE-4A34-8046-68F6CB4BFF38}"/>
          </ac:picMkLst>
        </pc:picChg>
        <pc:picChg chg="mod">
          <ac:chgData name="Louise Lee" userId="S::llee@sheldonschool.co.uk::719cf7ff-3f5a-4f64-a4b2-0e6526533a55" providerId="AD" clId="Web-{3692CFE7-003B-96EB-1720-69040EB64B03}" dt="2024-12-09T07:55:40.655" v="14" actId="1076"/>
          <ac:picMkLst>
            <pc:docMk/>
            <pc:sldMk cId="4093899060" sldId="376"/>
            <ac:picMk id="5" creationId="{D57DE095-5B01-4EE6-B9D2-FF0785222D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6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1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0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corlans\AppData\Local\Microsoft\Windows\Temporary Internet Files\Content.IE5\P6FQHV7Z\sheldon logo.jpg">
            <a:extLst>
              <a:ext uri="{FF2B5EF4-FFF2-40B4-BE49-F238E27FC236}">
                <a16:creationId xmlns:a16="http://schemas.microsoft.com/office/drawing/2014/main" id="{99119667-C077-4134-AED3-3BEE012D4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.png"/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 Nova"/>
              </a:rPr>
              <a:t>GCSE Business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C6EB5-901D-E94D-39E9-D0FAD0D162C1}"/>
              </a:ext>
            </a:extLst>
          </p:cNvPr>
          <p:cNvSpPr txBox="1"/>
          <p:nvPr/>
        </p:nvSpPr>
        <p:spPr>
          <a:xfrm>
            <a:off x="4077368" y="3796631"/>
            <a:ext cx="4037263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Mr Rand, Mr Scourfield and Mrs Lee 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159CBA-FA58-4B92-94E8-FA2576CF36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2602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0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77"/>
    </mc:Choice>
    <mc:Fallback xmlns="">
      <p:transition spd="slow" advTm="18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content of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36691" y="1797917"/>
            <a:ext cx="3791704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I</a:t>
            </a:r>
            <a:r>
              <a:rPr lang="en-GB" sz="3000" dirty="0">
                <a:cs typeface="Calibri"/>
              </a:rPr>
              <a:t>n Year 10, you can expect to learn: </a:t>
            </a:r>
          </a:p>
          <a:p>
            <a:r>
              <a:rPr lang="en-GB" sz="3000" dirty="0">
                <a:cs typeface="Calibri"/>
              </a:rPr>
              <a:t>Why people decide to set up a business. </a:t>
            </a:r>
          </a:p>
          <a:p>
            <a:r>
              <a:rPr lang="en-GB" sz="3000" dirty="0">
                <a:cs typeface="Calibri"/>
              </a:rPr>
              <a:t>What types of business there are in the UK. </a:t>
            </a:r>
          </a:p>
          <a:p>
            <a:r>
              <a:rPr lang="en-GB" sz="3000" dirty="0">
                <a:cs typeface="Calibri"/>
              </a:rPr>
              <a:t>How to work out if a business is making a profit or loss.</a:t>
            </a:r>
          </a:p>
          <a:p>
            <a:r>
              <a:rPr lang="en-GB" sz="3000" dirty="0">
                <a:cs typeface="Calibri"/>
              </a:rPr>
              <a:t>What could help or stop the business f</a:t>
            </a:r>
            <a:r>
              <a:rPr lang="en-GB" dirty="0">
                <a:cs typeface="Calibri"/>
              </a:rPr>
              <a:t>rom being successful. </a:t>
            </a:r>
          </a:p>
          <a:p>
            <a:endParaRPr lang="en-GB" dirty="0">
              <a:cs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57850"/>
              </p:ext>
            </p:extLst>
          </p:nvPr>
        </p:nvGraphicFramePr>
        <p:xfrm>
          <a:off x="407458" y="1825625"/>
          <a:ext cx="6879747" cy="48315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79747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Year 10:  Theme One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 Nova"/>
                        </a:rPr>
                        <a:t>Studying how a small business operates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Investigates local businesses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Topics include: </a:t>
                      </a:r>
                    </a:p>
                    <a:p>
                      <a:r>
                        <a:rPr lang="en-GB" sz="3200">
                          <a:latin typeface="Arial Nova"/>
                        </a:rPr>
                        <a:t>Ownership</a:t>
                      </a:r>
                    </a:p>
                    <a:p>
                      <a:r>
                        <a:rPr lang="en-GB" sz="3200">
                          <a:latin typeface="Arial Nova"/>
                        </a:rPr>
                        <a:t>Finance</a:t>
                      </a:r>
                    </a:p>
                    <a:p>
                      <a:r>
                        <a:rPr lang="en-GB" sz="3200">
                          <a:latin typeface="Arial Nova"/>
                        </a:rPr>
                        <a:t>External influences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43809"/>
                  </a:ext>
                </a:extLst>
              </a:tr>
            </a:tbl>
          </a:graphicData>
        </a:graphic>
      </p:graphicFrame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D7335-F52B-43BD-98AE-9B84FC6AB4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05556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content of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36691" y="1797917"/>
            <a:ext cx="3791704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I</a:t>
            </a:r>
            <a:r>
              <a:rPr lang="en-GB" sz="3000" dirty="0">
                <a:cs typeface="Calibri"/>
              </a:rPr>
              <a:t>n Year 11, you can expect to learn: </a:t>
            </a:r>
          </a:p>
          <a:p>
            <a:r>
              <a:rPr lang="en-GB" dirty="0">
                <a:cs typeface="Calibri"/>
              </a:rPr>
              <a:t>How a business grows from a small organisation to a large multi-national company. </a:t>
            </a:r>
          </a:p>
          <a:p>
            <a:r>
              <a:rPr lang="en-GB" dirty="0">
                <a:cs typeface="Calibri"/>
              </a:rPr>
              <a:t>How to make and market a successful product </a:t>
            </a:r>
          </a:p>
          <a:p>
            <a:r>
              <a:rPr lang="en-GB" dirty="0">
                <a:ea typeface="+mn-lt"/>
                <a:cs typeface="+mn-lt"/>
              </a:rPr>
              <a:t>How to manage staff and be a leader</a:t>
            </a:r>
          </a:p>
          <a:p>
            <a:endParaRPr lang="en-GB" dirty="0">
              <a:cs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92253"/>
              </p:ext>
            </p:extLst>
          </p:nvPr>
        </p:nvGraphicFramePr>
        <p:xfrm>
          <a:off x="407458" y="1825625"/>
          <a:ext cx="6879747" cy="53192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79747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Year 11:  Theme Two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200" dirty="0">
                          <a:latin typeface="Arial Nova"/>
                        </a:rPr>
                        <a:t>Studying of how a business could grow </a:t>
                      </a:r>
                      <a:endParaRPr lang="en-US" sz="3200" dirty="0">
                        <a:latin typeface="Arial Nov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Investigate national and global businesses</a:t>
                      </a:r>
                      <a:endParaRPr lang="en-US" sz="3200">
                        <a:latin typeface="Arial Nov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Topics include:</a:t>
                      </a:r>
                      <a:endParaRPr lang="en-US" sz="3200">
                        <a:latin typeface="Arial Nova"/>
                      </a:endParaRP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Marketing 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Operations</a:t>
                      </a:r>
                      <a:br>
                        <a:rPr lang="en-GB" sz="3200">
                          <a:latin typeface="Arial Nova"/>
                        </a:rPr>
                      </a:br>
                      <a:r>
                        <a:rPr lang="en-GB" sz="3200">
                          <a:latin typeface="Arial Nova"/>
                        </a:rPr>
                        <a:t>Human Resource Management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43809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B7702A-77BA-44A8-AB9E-85E6CF4F67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8306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7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5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exam structure for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67418" y="1839481"/>
            <a:ext cx="3791704" cy="349254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ea typeface="+mn-lt"/>
                <a:cs typeface="+mn-lt"/>
              </a:rPr>
              <a:t>100% exams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Allow use of business knowledge to support understanding of key concepts</a:t>
            </a:r>
          </a:p>
          <a:p>
            <a:pPr marL="457200" indent="-457200"/>
            <a:endParaRPr lang="en-GB" dirty="0">
              <a:ea typeface="+mn-lt"/>
              <a:cs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1530"/>
              </p:ext>
            </p:extLst>
          </p:nvPr>
        </p:nvGraphicFramePr>
        <p:xfrm>
          <a:off x="407458" y="1825625"/>
          <a:ext cx="6878782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9391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  <a:gridCol w="3439391">
                  <a:extLst>
                    <a:ext uri="{9D8B030D-6E8A-4147-A177-3AD203B41FA5}">
                      <a16:colId xmlns:a16="http://schemas.microsoft.com/office/drawing/2014/main" val="3679174379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Theme 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Theme 2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Paper 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Paper 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1 Hour 45 Mins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1 Hour 45 Mins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Multiple choice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Calculation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Short and extended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Case studies and theoretical questions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B6D00-4DB5-4595-B3AB-7F4F924EBA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2256" y="5883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6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Arial Nova"/>
              </a:rPr>
              <a:t>Understanding the business world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4909" y="1839481"/>
            <a:ext cx="4124213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cs typeface="Calibri"/>
              </a:rPr>
              <a:t>Students will benefit from experiencing the running of local and national businesses. </a:t>
            </a:r>
          </a:p>
          <a:p>
            <a:pPr marL="457200" indent="-457200">
              <a:buFont typeface="Arial"/>
            </a:pPr>
            <a:r>
              <a:rPr lang="en-GB" dirty="0">
                <a:cs typeface="Calibri"/>
              </a:rPr>
              <a:t>Students will be given the opportunity to understand how businesses work on a day to day and strategic level.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70DDA5-7A9F-1083-8A49-0E5688A8F5A1}"/>
              </a:ext>
            </a:extLst>
          </p:cNvPr>
          <p:cNvSpPr txBox="1"/>
          <p:nvPr/>
        </p:nvSpPr>
        <p:spPr>
          <a:xfrm>
            <a:off x="1018309" y="2043545"/>
            <a:ext cx="5943600" cy="4073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E17C0EE-30AC-5FA5-1F97-F0AB296E1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219" y="2096777"/>
            <a:ext cx="2743200" cy="2165684"/>
          </a:xfrm>
          <a:prstGeom prst="rect">
            <a:avLst/>
          </a:prstGeom>
        </p:spPr>
      </p:pic>
      <p:pic>
        <p:nvPicPr>
          <p:cNvPr id="9" name="Picture 9" descr="A picture containing text, outdoor, sky, building&#10;&#10;Description automatically generated">
            <a:extLst>
              <a:ext uri="{FF2B5EF4-FFF2-40B4-BE49-F238E27FC236}">
                <a16:creationId xmlns:a16="http://schemas.microsoft.com/office/drawing/2014/main" id="{73D76A57-7E91-A3A9-76C9-B53F63609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0109" y="2064510"/>
            <a:ext cx="2951018" cy="2174798"/>
          </a:xfrm>
          <a:prstGeom prst="rect">
            <a:avLst/>
          </a:prstGeom>
        </p:spPr>
      </p:pic>
      <p:pic>
        <p:nvPicPr>
          <p:cNvPr id="11" name="Picture 11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699982FE-C33E-C7D1-59AF-50825E77A9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218" y="4246418"/>
            <a:ext cx="5680363" cy="185650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7D1282-C4D3-4E5E-BD7C-454C2326A1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3705" y="61731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0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Arial Nova"/>
              </a:rPr>
              <a:t>Understanding the business world </a:t>
            </a:r>
            <a:endParaRPr lang="en-GB" b="1" dirty="0">
              <a:latin typeface="Arial Nova"/>
              <a:cs typeface="Calibri Light" panose="020F03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5CEFA6-B8D5-A055-8D0C-4CF3C3B5FB05}"/>
              </a:ext>
            </a:extLst>
          </p:cNvPr>
          <p:cNvSpPr txBox="1"/>
          <p:nvPr/>
        </p:nvSpPr>
        <p:spPr>
          <a:xfrm>
            <a:off x="260951" y="1612809"/>
            <a:ext cx="731024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 Nova"/>
                <a:cs typeface="Calibri" panose="020F0502020204030204"/>
              </a:rPr>
              <a:t>Every business will expect their staff to have good personal skills: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Communication skills</a:t>
            </a:r>
            <a:endParaRPr lang="en-US" sz="3200" b="1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Analytical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Evaluative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Organisational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Initiative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Research skills 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Teamwork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9C9EA-E3BE-4A34-8046-68F6CB4BF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461" y="1612304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DE095-5B01-4EE6-B9D2-FF0785222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7223" y="146496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8ED6C-4D2C-4A65-84EC-4FFFBBD4CC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7267" y="3743130"/>
            <a:ext cx="2324100" cy="19716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77FDC8-A630-426C-87F4-6CC7FE330B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53800" y="624543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8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88" y="4000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  <a:cs typeface="Calibri Light" panose="020F0302020204030204"/>
              </a:rPr>
              <a:t>How does GCSE Business help after Year 11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5CEFA6-B8D5-A055-8D0C-4CF3C3B5FB05}"/>
              </a:ext>
            </a:extLst>
          </p:cNvPr>
          <p:cNvSpPr txBox="1"/>
          <p:nvPr/>
        </p:nvSpPr>
        <p:spPr>
          <a:xfrm>
            <a:off x="935182" y="1911927"/>
            <a:ext cx="1075112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A Level Business</a:t>
            </a:r>
          </a:p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Apprenticeships e.g. business administration</a:t>
            </a:r>
          </a:p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Provides foundation for a variety of careers </a:t>
            </a:r>
          </a:p>
        </p:txBody>
      </p:sp>
      <p:pic>
        <p:nvPicPr>
          <p:cNvPr id="3" name="Picture 2" descr="23,105 Marketing Mix Illustrations &amp; Clip Art - iStock">
            <a:extLst>
              <a:ext uri="{FF2B5EF4-FFF2-40B4-BE49-F238E27FC236}">
                <a16:creationId xmlns:a16="http://schemas.microsoft.com/office/drawing/2014/main" id="{4A10AD04-2927-4ED2-96DC-6C67AB41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" y="3933512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82EA1-A7E2-4120-8916-F4EEF8DC7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5545" y="4000980"/>
            <a:ext cx="2085975" cy="2190750"/>
          </a:xfrm>
          <a:prstGeom prst="rect">
            <a:avLst/>
          </a:prstGeom>
        </p:spPr>
      </p:pic>
      <p:pic>
        <p:nvPicPr>
          <p:cNvPr id="1030" name="Picture 6" descr="Human Resources Stock Illustrations – 55,182 Human Resources Stock  Illustrations, Vectors &amp; Clipart - Dreamstime">
            <a:extLst>
              <a:ext uri="{FF2B5EF4-FFF2-40B4-BE49-F238E27FC236}">
                <a16:creationId xmlns:a16="http://schemas.microsoft.com/office/drawing/2014/main" id="{4ED1A5EA-ABDA-4703-865E-50005F14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71" y="3933512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01D3A-F942-43D2-8BCB-651EE6F50A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9092" y="5162798"/>
            <a:ext cx="2066925" cy="127791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09EF01-5B33-401B-9C04-211A15CC4C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51586" y="61359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5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8" ma:contentTypeDescription="Create a new document." ma:contentTypeScope="" ma:versionID="bfec81dbd3b92de8bc2bf0c68045d677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055e2a20962541a99c9d9f59940cc42a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9B164D-F313-4649-B561-ED4EA9498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CC4F4C-4681-412F-B6A2-65B74CC61308}"/>
</file>

<file path=customXml/itemProps3.xml><?xml version="1.0" encoding="utf-8"?>
<ds:datastoreItem xmlns:ds="http://schemas.openxmlformats.org/officeDocument/2006/customXml" ds:itemID="{2D6B92C8-5569-4C1A-A79D-DD9A58E7B488}">
  <ds:schemaRefs>
    <ds:schemaRef ds:uri="http://purl.org/dc/dcmitype/"/>
    <ds:schemaRef ds:uri="http://purl.org/dc/elements/1.1/"/>
    <ds:schemaRef ds:uri="fc401b80-6201-4f3e-8dc9-67d73dc90680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210e2f0-71ca-4f45-b41a-85ddbcd409a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308</Words>
  <Application>Microsoft Office PowerPoint</Application>
  <PresentationFormat>Widescreen</PresentationFormat>
  <Paragraphs>62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GCSE Business</vt:lpstr>
      <vt:lpstr>The content of GCSE Business Studies </vt:lpstr>
      <vt:lpstr>The content of GCSE Business Studies </vt:lpstr>
      <vt:lpstr>The exam structure for GCSE Business Studies </vt:lpstr>
      <vt:lpstr>Understanding the business world </vt:lpstr>
      <vt:lpstr>Understanding the business world </vt:lpstr>
      <vt:lpstr>How does GCSE Business help after Year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 T Rand</cp:lastModifiedBy>
  <cp:revision>26</cp:revision>
  <dcterms:created xsi:type="dcterms:W3CDTF">2021-01-12T09:19:14Z</dcterms:created>
  <dcterms:modified xsi:type="dcterms:W3CDTF">2024-12-09T07:55:47Z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  <property fmtid="{D5CDD505-2E9C-101B-9397-08002B2CF9AE}" pid="3" name="MediaServiceImageTags">
    <vt:lpwstr/>
  </property>
</Properties>
</file>