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7" r:id="rId5"/>
    <p:sldId id="355" r:id="rId6"/>
    <p:sldId id="356" r:id="rId7"/>
    <p:sldId id="357" r:id="rId8"/>
    <p:sldId id="358" r:id="rId9"/>
    <p:sldId id="359" r:id="rId10"/>
    <p:sldId id="360" r:id="rId11"/>
    <p:sldId id="362" r:id="rId12"/>
    <p:sldId id="3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4D0D6-50C6-EC4B-F8CC-E1BAE4827235}" v="5" dt="2022-02-03T10:50:05.836"/>
    <p1510:client id="{9778EA3B-DB71-3AAC-2402-4F2676F50236}" v="41" dt="2022-02-04T14:06:45.410"/>
    <p1510:client id="{CB6D5B4A-58D4-9F8C-37A3-44BE29B51513}" v="67" dt="2023-01-18T16:22:04.870"/>
    <p1510:client id="{E00CC8FD-6BD7-0634-7519-E58C8E9834BC}" v="294" dt="2022-02-05T11:59:52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039" autoAdjust="0"/>
  </p:normalViewPr>
  <p:slideViewPr>
    <p:cSldViewPr snapToGrid="0">
      <p:cViewPr varScale="1">
        <p:scale>
          <a:sx n="97" d="100"/>
          <a:sy n="97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9DED-761F-430B-A32D-3D289FF3BD29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21D4-0970-40E8-A124-2BDEC062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6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9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9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0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8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6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E90F-D939-453C-AFA0-34689472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FFFAA-1426-4ED8-B68E-5CCC7C26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128D-740C-4E33-8A80-2B6E710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9407-4F17-4249-8570-A884EA1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4C1C-14FC-40A7-82D5-5A66DB56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716C-C506-40AE-B97F-4A460F04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7B40-D23E-44BD-B64C-C9AAE128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3BD7-163A-4A66-AA8A-012F4225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A512-D0E9-46FC-9B93-8384350E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0653-8D44-4C9A-8E82-EF397B90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A3B90-3BB5-4A7E-987D-3ED7A322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C33B0-3B7D-4E53-87D3-DEC09A9CE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62EF-3A2E-4F2C-A9BD-3A7BE56A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8940-783E-48ED-84DF-222C3B46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917D-2A70-4A6E-8FAB-E9BE4FCE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5E6-BCD9-49F8-8531-374B541E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8EB7-BBD4-482C-9610-A8582935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33D3-76D6-4E9A-9F65-B38F4C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F34C-3341-486B-A4BF-10C31906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F3B5C-354B-4D20-BD8E-0F2D1B7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3F3B-7BC0-40E8-8A9E-49421B2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05BCF-434B-47C6-A944-A560333A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2005-0BE5-4F72-B4B9-BBED1BB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CB75-1846-434A-832F-202B1AD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9501-0222-453F-8DBE-6525D2E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6022-1107-47C2-9AA6-86A4DD1E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E6E-A94B-48FE-B34E-0E102848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AA312-A8E5-41A2-8BEA-43C2EACD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2401-B77C-4B56-A82D-6CABCBA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443A-93C4-46DE-BE68-B645E8EF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54AB-18BB-46FD-ADB4-57227A9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BC2-BD26-4FD0-9970-30F37E19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D2B5-2AB4-488B-8E36-BEBAB530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F0E80-12A8-40C9-9936-38FE00977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563E7-66B6-45A0-AA07-A89F4FB14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E986-55CF-4DC6-B101-38EB6F3D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50FD-AA5A-4B4A-AE54-CB361B8B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68C1F-5E9B-4B28-8352-AF5309A5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29FD2-6186-4DFE-9C2C-5209793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9CC-057B-4D2C-91C2-2D9F5877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E3184-5816-432C-A51A-BE8A0381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4332E-5B98-47D0-BFB2-BC1AC46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12B8-1C7A-4437-B1C1-CFB70BB3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5C46A-CAE4-4EDD-98F3-57EC2104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5740-CFD1-45FB-AFF8-68B4F612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2B7F-147F-4F69-BFCA-433774A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006-A60F-4651-9254-C676A87E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C642-15E1-4E2E-ACF3-93A1692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D6087-EA15-4E2D-8D2D-7B72EF45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2258B-CBF9-4576-B945-F738D123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FBBC-0341-4E18-979F-6C454EBA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C3D0-8675-48D6-9721-7CEF97E8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1C1-4745-4FC1-8A5B-0AE32743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CFB94-AEC5-4D72-9C97-7E4FAE558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7754-175F-4727-97DF-967C1B7B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0BA29-6CD8-4D52-8CF9-F85D4BF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179D-1FB5-48F2-A8F1-C635D937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C499-5CB1-4844-A5DC-3F7F8F78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5DB4-D892-40C5-B185-EC172CBC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58E9-C3E2-4E12-BCF3-6BD42632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C49D-B53B-43A4-8CD8-731F390BF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622-BAA9-48AE-8300-506D4781F16E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81D8-B36C-4572-9D68-A72311EE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37F11-9154-45C1-9BD1-5297C701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11" Type="http://schemas.openxmlformats.org/officeDocument/2006/relationships/hyperlink" Target="mailto:swilson@sheldonschool.co.uk" TargetMode="External"/><Relationship Id="rId5" Type="http://schemas.openxmlformats.org/officeDocument/2006/relationships/notesSlide" Target="../notesSlides/notesSlide9.xml"/><Relationship Id="rId10" Type="http://schemas.openxmlformats.org/officeDocument/2006/relationships/hyperlink" Target="mailto:mharrison@sheldonschool.co.uk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VOCATIONAL </a:t>
            </a:r>
            <a:br>
              <a:rPr lang="en-GB" dirty="0"/>
            </a:br>
            <a:r>
              <a:rPr lang="en-GB" dirty="0"/>
              <a:t>AND </a:t>
            </a:r>
            <a:br>
              <a:rPr lang="en-GB" dirty="0"/>
            </a:br>
            <a:r>
              <a:rPr lang="en-GB" dirty="0"/>
              <a:t>ASDAN </a:t>
            </a:r>
            <a:r>
              <a:rPr lang="en-GB" dirty="0" err="1"/>
              <a:t>CoPE</a:t>
            </a:r>
            <a:br>
              <a:rPr lang="en-GB" dirty="0"/>
            </a:br>
            <a:r>
              <a:rPr lang="en-GB" sz="2800" dirty="0"/>
              <a:t>(</a:t>
            </a:r>
            <a:r>
              <a:rPr lang="en-GB" sz="2800" dirty="0">
                <a:ea typeface="+mj-lt"/>
                <a:cs typeface="+mj-lt"/>
              </a:rPr>
              <a:t>Certificate of Personal Effectiveness)</a:t>
            </a:r>
            <a:endParaRPr lang="en-GB" sz="28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Vocational Qualification </a:t>
            </a:r>
          </a:p>
          <a:p>
            <a:endParaRPr lang="en-GB" dirty="0"/>
          </a:p>
        </p:txBody>
      </p:sp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A3694-B253-4CBE-A0CF-538B943BD9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B524A6-6ED9-410A-8EB0-689C34EB54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08313" y="483286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8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Students who follow this course: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Prefer practical tasks</a:t>
            </a:r>
          </a:p>
          <a:p>
            <a:r>
              <a:rPr lang="en-GB" dirty="0"/>
              <a:t>Are good at making things with their hands</a:t>
            </a:r>
          </a:p>
          <a:p>
            <a:r>
              <a:rPr lang="en-GB" dirty="0"/>
              <a:t>Struggle to complete lots of homework on time</a:t>
            </a:r>
          </a:p>
          <a:p>
            <a:r>
              <a:rPr lang="en-GB" dirty="0"/>
              <a:t>Already have an idea of what you want be when you leave Sheldon</a:t>
            </a:r>
          </a:p>
          <a:p>
            <a:r>
              <a:rPr lang="en-GB" dirty="0"/>
              <a:t>Like to work as a team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7C978B-0AD8-4897-99BD-9C422205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46" y="521945"/>
            <a:ext cx="10515600" cy="1325563"/>
          </a:xfrm>
        </p:spPr>
        <p:txBody>
          <a:bodyPr/>
          <a:lstStyle/>
          <a:p>
            <a:r>
              <a:rPr lang="en-GB" dirty="0"/>
              <a:t>Vocational Learners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D536C3-EC69-4C43-A343-BB30011603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0446" y="539979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ASDAN </a:t>
            </a:r>
            <a:r>
              <a:rPr lang="en-GB" dirty="0" err="1">
                <a:ea typeface="+mj-lt"/>
                <a:cs typeface="+mj-lt"/>
              </a:rPr>
              <a:t>CoPE</a:t>
            </a:r>
            <a:r>
              <a:rPr lang="en-GB" dirty="0"/>
              <a:t>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All Portfolio Based – No exams and no regular homework set. Giving students more time to focus on their other subjects.</a:t>
            </a:r>
            <a:endParaRPr lang="en-GB" dirty="0">
              <a:cs typeface="Calibri"/>
            </a:endParaRPr>
          </a:p>
          <a:p>
            <a:r>
              <a:rPr lang="en-GB" dirty="0"/>
              <a:t>Covers key skills</a:t>
            </a:r>
          </a:p>
          <a:p>
            <a:r>
              <a:rPr lang="en-GB" dirty="0"/>
              <a:t>The Challenges cover areas such as:</a:t>
            </a:r>
          </a:p>
          <a:p>
            <a:endParaRPr lang="en-GB" dirty="0"/>
          </a:p>
          <a:p>
            <a:pPr lvl="1"/>
            <a:r>
              <a:rPr lang="en-GB" dirty="0">
                <a:cs typeface="Calibri"/>
              </a:rPr>
              <a:t>Developing myself and my performance</a:t>
            </a:r>
            <a:endParaRPr lang="en-GB" dirty="0"/>
          </a:p>
          <a:p>
            <a:pPr lvl="1"/>
            <a:r>
              <a:rPr lang="en-GB" dirty="0">
                <a:cs typeface="Calibri"/>
              </a:rPr>
              <a:t>Working with others </a:t>
            </a:r>
            <a:endParaRPr lang="en-GB" dirty="0"/>
          </a:p>
          <a:p>
            <a:pPr lvl="1"/>
            <a:r>
              <a:rPr lang="en-GB" dirty="0">
                <a:cs typeface="Calibri"/>
              </a:rPr>
              <a:t>Problem solving </a:t>
            </a:r>
            <a:endParaRPr lang="en-GB" dirty="0"/>
          </a:p>
          <a:p>
            <a:pPr lvl="1"/>
            <a:r>
              <a:rPr lang="en-GB" dirty="0">
                <a:cs typeface="Calibri"/>
              </a:rPr>
              <a:t>Research </a:t>
            </a:r>
          </a:p>
          <a:p>
            <a:pPr lvl="1"/>
            <a:r>
              <a:rPr lang="en-GB" dirty="0">
                <a:cs typeface="Calibri"/>
              </a:rPr>
              <a:t>Oral presentation</a:t>
            </a:r>
          </a:p>
          <a:p>
            <a:pPr lvl="1"/>
            <a:r>
              <a:rPr lang="en-GB" dirty="0">
                <a:cs typeface="Calibri"/>
              </a:rPr>
              <a:t>Discussion 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6CDFC-148D-44E3-A056-58FAC9D4AB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54D9B4-B957-460E-9D5E-B760B52AAF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5617" y="55524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5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220" y="8520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ASDAN </a:t>
            </a:r>
            <a:r>
              <a:rPr lang="en-GB" dirty="0" err="1">
                <a:ea typeface="+mj-lt"/>
                <a:cs typeface="+mj-lt"/>
              </a:rPr>
              <a:t>CoPE</a:t>
            </a:r>
            <a:r>
              <a:rPr lang="en-GB" dirty="0"/>
              <a:t> Modules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65788"/>
            <a:ext cx="4823927" cy="44522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2400" b="1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A0C86-6404-4899-B790-8E7B4A1CF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EC871-F47A-4862-B4DF-AF3937F931E3}"/>
              </a:ext>
            </a:extLst>
          </p:cNvPr>
          <p:cNvSpPr txBox="1"/>
          <p:nvPr/>
        </p:nvSpPr>
        <p:spPr>
          <a:xfrm>
            <a:off x="1063131" y="1537837"/>
            <a:ext cx="5985586" cy="41676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Communication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Citizenship and Community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Sport and Leisure 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Independent Living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The Environment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Vocational Preparation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Health and Fitness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Work Related Learning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Science and Technology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International Links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Expressive Arts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Beliefs and Values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13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Qualifications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+mn-lt"/>
                <a:cs typeface="+mn-lt"/>
              </a:rPr>
              <a:t>Units DM, WW, PS and DP are required for the Certificate of Personal Effectiveness (Levels 1 and 2)</a:t>
            </a:r>
          </a:p>
          <a:p>
            <a:r>
              <a:rPr lang="en-GB" altLang="en-US" dirty="0"/>
              <a:t>Level 1 Certificate = (Level 3 GCSE equivalent)</a:t>
            </a:r>
            <a:endParaRPr lang="en-GB" altLang="en-US" dirty="0">
              <a:cs typeface="Calibri"/>
            </a:endParaRPr>
          </a:p>
          <a:p>
            <a:r>
              <a:rPr lang="en-GB" altLang="en-US" dirty="0">
                <a:solidFill>
                  <a:srgbClr val="FF0000"/>
                </a:solidFill>
              </a:rPr>
              <a:t>Level 2 certificate = (Level 5 GCSE equivalent)</a:t>
            </a:r>
          </a:p>
          <a:p>
            <a:r>
              <a:rPr lang="en-GB" altLang="en-US" b="1" dirty="0"/>
              <a:t>All Portfolio no Exam!!!</a:t>
            </a:r>
          </a:p>
          <a:p>
            <a:r>
              <a:rPr lang="en-GB" altLang="en-US" b="1" dirty="0"/>
              <a:t>No frequent </a:t>
            </a:r>
            <a:r>
              <a:rPr lang="en-GB" altLang="en-US" b="1" dirty="0" err="1"/>
              <a:t>homeworks</a:t>
            </a:r>
            <a:r>
              <a:rPr lang="en-GB" altLang="en-US" b="1" dirty="0"/>
              <a:t> set allowing students more time to focus on other subjects</a:t>
            </a:r>
          </a:p>
          <a:p>
            <a:r>
              <a:rPr lang="en-GB" b="1" dirty="0"/>
              <a:t>Separate Level 1 qualification awarded by Wiltshire College for the course followed.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20E56-AD98-4A62-B2E9-3FFB251E7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07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College options for the Vocational part of the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Students spend one morning a week at Wiltshire College and University Centre where they study one of the following courses:</a:t>
            </a:r>
          </a:p>
          <a:p>
            <a:pPr lvl="2"/>
            <a:r>
              <a:rPr lang="en-GB" dirty="0"/>
              <a:t>Hair and beauty*</a:t>
            </a:r>
          </a:p>
          <a:p>
            <a:pPr lvl="2"/>
            <a:r>
              <a:rPr lang="en-GB" dirty="0"/>
              <a:t>Motor vehicle maintenance*</a:t>
            </a:r>
          </a:p>
          <a:p>
            <a:pPr marL="914400" lvl="2" indent="0">
              <a:buNone/>
            </a:pPr>
            <a:r>
              <a:rPr lang="en-GB" sz="1100" dirty="0"/>
              <a:t>                                                   * NB subject to availability</a:t>
            </a:r>
            <a:endParaRPr lang="en-GB" dirty="0">
              <a:cs typeface="Calibri"/>
            </a:endParaRPr>
          </a:p>
          <a:p>
            <a:r>
              <a:rPr lang="en-GB" dirty="0"/>
              <a:t>Year 10s Attend Wiltshire College on Thursday mornings 9-12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Year 11s Attend Wiltshire College on Monday mornings 9-12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52CAB8-2B10-4A3B-98E3-96AE17557F4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621" y="53955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7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College options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7A005F-BC85-4C09-9523-AC1162DB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Hair and Beauty</a:t>
            </a:r>
            <a:r>
              <a:rPr lang="en-GB" dirty="0"/>
              <a:t> at </a:t>
            </a:r>
            <a:r>
              <a:rPr lang="en-GB" b="1" dirty="0"/>
              <a:t>Chippenham College 9.00 - 12.00</a:t>
            </a:r>
          </a:p>
          <a:p>
            <a:r>
              <a:rPr lang="en-GB" dirty="0"/>
              <a:t>Students walk to and from college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6B4D091-CF98-45BE-B6D4-4DB90254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073" y="3757498"/>
            <a:ext cx="2743200" cy="144239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276ABD6-FA38-441F-9BDC-7D9E07A761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6496" y="3607156"/>
            <a:ext cx="2619375" cy="17430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131D22A-2251-A28A-EED0-6BDA69808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7554" y="3501961"/>
            <a:ext cx="3212123" cy="1934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26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College options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7A005F-BC85-4C09-9523-AC1162DB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Motor vehicle maintenance </a:t>
            </a:r>
            <a:r>
              <a:rPr lang="en-GB" dirty="0"/>
              <a:t> at </a:t>
            </a:r>
            <a:r>
              <a:rPr lang="en-GB" b="1" dirty="0"/>
              <a:t>Chippenham College 9.00 - 12.00</a:t>
            </a:r>
          </a:p>
          <a:p>
            <a:r>
              <a:rPr lang="en-GB" dirty="0"/>
              <a:t>Students walk to and from college 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1C1838B-7F40-460D-8D16-2E186CB1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63" y="3615329"/>
            <a:ext cx="3541935" cy="235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D9A0877-FD05-4BF9-BD6E-36635F287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2175" y="3850804"/>
            <a:ext cx="2813180" cy="168343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D19A25D-CE88-48C5-A700-65983A0C7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353" y="3793768"/>
            <a:ext cx="2813762" cy="1797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18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Contact 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2BED4-C968-44E5-B280-5CD09560FDF7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213DF4-136F-4744-A0D7-8CED4CF874BA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DEB8AB-F9AF-451F-98DE-34759C2AAA3F}"/>
              </a:ext>
            </a:extLst>
          </p:cNvPr>
          <p:cNvSpPr txBox="1"/>
          <p:nvPr/>
        </p:nvSpPr>
        <p:spPr>
          <a:xfrm>
            <a:off x="3065207" y="3281205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06D7D8-4677-4E3B-A536-F0A5CFC9F94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3562" y="5061905"/>
            <a:ext cx="6096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5CA94F-5634-4EB0-9590-A0C9971778CD}"/>
              </a:ext>
            </a:extLst>
          </p:cNvPr>
          <p:cNvSpPr txBox="1"/>
          <p:nvPr/>
        </p:nvSpPr>
        <p:spPr>
          <a:xfrm>
            <a:off x="963562" y="202428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If you have any queries, please contact Mr M Harrison, </a:t>
            </a:r>
            <a:r>
              <a:rPr lang="en-GB" dirty="0">
                <a:hlinkClick r:id="rId10"/>
              </a:rPr>
              <a:t>mharrison@sheldonschool.co.uk</a:t>
            </a:r>
            <a:r>
              <a:rPr lang="en-GB" dirty="0"/>
              <a:t> or Mrs S Wilson, </a:t>
            </a:r>
            <a:r>
              <a:rPr lang="en-GB" dirty="0">
                <a:hlinkClick r:id="rId11"/>
              </a:rPr>
              <a:t>swilson@sheldonschool.co.uk</a:t>
            </a:r>
            <a:r>
              <a:rPr lang="en-GB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5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9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1e3307-a3a0-40f9-851c-3ca8d288da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220AA3B715644BCC0D7A6AA8B4AAF" ma:contentTypeVersion="14" ma:contentTypeDescription="Create a new document." ma:contentTypeScope="" ma:versionID="08d55098c99e993592b5a82cc5228320">
  <xsd:schema xmlns:xsd="http://www.w3.org/2001/XMLSchema" xmlns:xs="http://www.w3.org/2001/XMLSchema" xmlns:p="http://schemas.microsoft.com/office/2006/metadata/properties" xmlns:ns3="3f1e3307-a3a0-40f9-851c-3ca8d288da81" xmlns:ns4="64c210e8-46d4-47c3-907b-fa7a37ac2a29" targetNamespace="http://schemas.microsoft.com/office/2006/metadata/properties" ma:root="true" ma:fieldsID="a4c0623857f2a840d0121d50f880aca5" ns3:_="" ns4:_="">
    <xsd:import namespace="3f1e3307-a3a0-40f9-851c-3ca8d288da81"/>
    <xsd:import namespace="64c210e8-46d4-47c3-907b-fa7a37ac2a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e3307-a3a0-40f9-851c-3ca8d288da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210e8-46d4-47c3-907b-fa7a37ac2a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09B255-FCD3-4A65-ADBC-EEFDC9F1187E}">
  <ds:schemaRefs>
    <ds:schemaRef ds:uri="3f1e3307-a3a0-40f9-851c-3ca8d288da81"/>
    <ds:schemaRef ds:uri="http://purl.org/dc/terms/"/>
    <ds:schemaRef ds:uri="64c210e8-46d4-47c3-907b-fa7a37ac2a29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7F2AA0C-F3AE-454B-8FA7-12A24FEDEE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95A3D1-DCD0-4761-8E56-F89422E34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e3307-a3a0-40f9-851c-3ca8d288da81"/>
    <ds:schemaRef ds:uri="64c210e8-46d4-47c3-907b-fa7a37ac2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408</Words>
  <Application>Microsoft Office PowerPoint</Application>
  <PresentationFormat>Widescreen</PresentationFormat>
  <Paragraphs>72</Paragraphs>
  <Slides>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VOCATIONAL  AND  ASDAN CoPE (Certificate of Personal Effectiveness)</vt:lpstr>
      <vt:lpstr>Vocational Learners</vt:lpstr>
      <vt:lpstr>ASDAN CoPE </vt:lpstr>
      <vt:lpstr>ASDAN CoPE Modules </vt:lpstr>
      <vt:lpstr>Qualifications </vt:lpstr>
      <vt:lpstr>College options for the Vocational part of the course</vt:lpstr>
      <vt:lpstr>College options </vt:lpstr>
      <vt:lpstr>College options 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Simpson</dc:creator>
  <cp:lastModifiedBy>Mrs Wilson</cp:lastModifiedBy>
  <cp:revision>144</cp:revision>
  <dcterms:created xsi:type="dcterms:W3CDTF">2021-01-12T09:19:14Z</dcterms:created>
  <dcterms:modified xsi:type="dcterms:W3CDTF">2024-01-25T15:53:28Z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0x010100F70220AA3B715644BCC0D7A6AA8B4AAF</vt:lpwstr>
  </property>
</Properties>
</file>