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7" r:id="rId5"/>
    <p:sldId id="359" r:id="rId6"/>
    <p:sldId id="355" r:id="rId7"/>
    <p:sldId id="356" r:id="rId8"/>
    <p:sldId id="363" r:id="rId9"/>
    <p:sldId id="357" r:id="rId10"/>
    <p:sldId id="358" r:id="rId11"/>
    <p:sldId id="360" r:id="rId12"/>
    <p:sldId id="3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99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F476B-F1DE-F689-AC7E-DA548B3156FD}" v="5" dt="2024-01-31T15:54:28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3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5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3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36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78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filestore.aqa.org.uk/resources/pe/specifications/AQA-8582-SP-2016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3.jpe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018771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89000-3D97-4F46-953F-9D2FE174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67384"/>
          </a:xfrm>
          <a:solidFill>
            <a:srgbClr val="7030A0"/>
          </a:solidFill>
        </p:spPr>
        <p:txBody>
          <a:bodyPr/>
          <a:lstStyle/>
          <a:p>
            <a:r>
              <a:rPr lang="en-GB" dirty="0"/>
              <a:t>KS4 PHYSICAL EDUCATION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AB1DE-090A-4602-AB5C-C6E783D9D1E4}"/>
              </a:ext>
            </a:extLst>
          </p:cNvPr>
          <p:cNvSpPr txBox="1">
            <a:spLocks/>
          </p:cNvSpPr>
          <p:nvPr/>
        </p:nvSpPr>
        <p:spPr>
          <a:xfrm>
            <a:off x="4480953" y="2664096"/>
            <a:ext cx="2888539" cy="5768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/>
              <a:t>2024-2026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C53BB4C2-6D8E-4A3E-8DDD-7EE4E86A5F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28800" y="3617053"/>
            <a:ext cx="8369494" cy="2366732"/>
          </a:xfrm>
          <a:prstGeom prst="rect">
            <a:avLst/>
          </a:prstGeom>
          <a:noFill/>
          <a:ln cap="flat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3"/>
    </mc:Choice>
    <mc:Fallback xmlns="">
      <p:transition spd="slow" advTm="124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7"/>
            <a:ext cx="2136217" cy="5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89000-3D97-4F46-953F-9D2FE174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463" y="372981"/>
            <a:ext cx="9192127" cy="745958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GB" sz="4000" dirty="0"/>
              <a:t>Why should you choose Physical Education?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9AB1DE-090A-4602-AB5C-C6E783D9D1E4}"/>
              </a:ext>
            </a:extLst>
          </p:cNvPr>
          <p:cNvSpPr txBox="1">
            <a:spLocks/>
          </p:cNvSpPr>
          <p:nvPr/>
        </p:nvSpPr>
        <p:spPr>
          <a:xfrm>
            <a:off x="337728" y="1368309"/>
            <a:ext cx="11516544" cy="4793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/>
              <a:t>There are many reasons why Physical Education may be the course for you…… 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passionate about sport and physical activity.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have really enjoyed PE lessons and extra-curricular sports clubs at Sheldon.</a:t>
            </a:r>
          </a:p>
          <a:p>
            <a:pPr algn="l"/>
            <a:endParaRPr lang="en-GB" sz="28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considering A-Level PE, a degree or a career in sport.</a:t>
            </a:r>
          </a:p>
          <a:p>
            <a:pPr algn="l"/>
            <a:r>
              <a:rPr lang="en-GB" sz="2800" dirty="0"/>
              <a:t>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2800" dirty="0"/>
              <a:t>If you are looking for a subject to complement your other options and to help you lead a healthy and active lifestyle.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2"/>
    </mc:Choice>
    <mc:Fallback xmlns="">
      <p:transition spd="slow" advTm="437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96" y="408676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001993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2AD356-1F1B-4F56-9A86-2EC664773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9" y="408662"/>
            <a:ext cx="11269579" cy="1325563"/>
          </a:xfrm>
        </p:spPr>
        <p:txBody>
          <a:bodyPr/>
          <a:lstStyle/>
          <a:p>
            <a:pPr algn="ctr"/>
            <a:r>
              <a:rPr lang="en-GB" dirty="0"/>
              <a:t>At Sheldon we offer two examination PE courses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5A4638-7A63-406C-BC04-9B038D658E74}"/>
              </a:ext>
            </a:extLst>
          </p:cNvPr>
          <p:cNvSpPr txBox="1"/>
          <p:nvPr/>
        </p:nvSpPr>
        <p:spPr>
          <a:xfrm>
            <a:off x="263554" y="1873414"/>
            <a:ext cx="4983063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1. GCSE Physical Education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47FCB-970C-43AE-B63D-42338CB2D527}"/>
              </a:ext>
            </a:extLst>
          </p:cNvPr>
          <p:cNvSpPr txBox="1"/>
          <p:nvPr/>
        </p:nvSpPr>
        <p:spPr>
          <a:xfrm>
            <a:off x="6945383" y="1641439"/>
            <a:ext cx="4983063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2. Cambridge National Level two in Sports Studies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E565E8-17F6-43AE-B398-7BFCE6171DAE}"/>
              </a:ext>
            </a:extLst>
          </p:cNvPr>
          <p:cNvSpPr txBox="1"/>
          <p:nvPr/>
        </p:nvSpPr>
        <p:spPr>
          <a:xfrm>
            <a:off x="3284622" y="3343584"/>
            <a:ext cx="5125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If students perform well on either course they can access A-Level </a:t>
            </a:r>
            <a:r>
              <a:rPr lang="en-GB" sz="2800"/>
              <a:t>Physical Education at KS5.</a:t>
            </a:r>
            <a:endParaRPr lang="en-GB" sz="2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6CA0FA-D4B0-47A9-83DA-F5A1AAB8E902}"/>
              </a:ext>
            </a:extLst>
          </p:cNvPr>
          <p:cNvCxnSpPr>
            <a:cxnSpLocks/>
          </p:cNvCxnSpPr>
          <p:nvPr/>
        </p:nvCxnSpPr>
        <p:spPr>
          <a:xfrm>
            <a:off x="4788568" y="2645893"/>
            <a:ext cx="765822" cy="74277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E18452-32CB-4A3F-BA09-290252162CE1}"/>
              </a:ext>
            </a:extLst>
          </p:cNvPr>
          <p:cNvCxnSpPr>
            <a:cxnSpLocks/>
          </p:cNvCxnSpPr>
          <p:nvPr/>
        </p:nvCxnSpPr>
        <p:spPr>
          <a:xfrm flipH="1">
            <a:off x="6066326" y="2645893"/>
            <a:ext cx="849382" cy="74494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B56C725-047B-463D-BACD-8016D1EC5564}"/>
              </a:ext>
            </a:extLst>
          </p:cNvPr>
          <p:cNvSpPr txBox="1"/>
          <p:nvPr/>
        </p:nvSpPr>
        <p:spPr>
          <a:xfrm>
            <a:off x="3355936" y="5696573"/>
            <a:ext cx="498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Sports courses at University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11E5D7-0245-4A10-B975-0395260FECC6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847468" y="4728579"/>
            <a:ext cx="0" cy="109715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6"/>
    </mc:Choice>
    <mc:Fallback xmlns="">
      <p:transition spd="slow" advTm="2127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7" y="6370679"/>
            <a:ext cx="2073398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C925B-A9BF-4522-8ED0-C7037B087789}"/>
              </a:ext>
            </a:extLst>
          </p:cNvPr>
          <p:cNvSpPr txBox="1"/>
          <p:nvPr/>
        </p:nvSpPr>
        <p:spPr>
          <a:xfrm>
            <a:off x="3919442" y="176943"/>
            <a:ext cx="4353116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1. GCSE Physical Education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E8B46-E660-40AA-B34B-EFF66F5F072E}"/>
              </a:ext>
            </a:extLst>
          </p:cNvPr>
          <p:cNvSpPr txBox="1"/>
          <p:nvPr/>
        </p:nvSpPr>
        <p:spPr>
          <a:xfrm>
            <a:off x="2101744" y="690770"/>
            <a:ext cx="790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 GCSE PE course is </a:t>
            </a:r>
            <a:r>
              <a:rPr lang="en-GB" sz="2800" u="sng" dirty="0"/>
              <a:t>60% theory </a:t>
            </a:r>
            <a:r>
              <a:rPr lang="en-GB" sz="2800" dirty="0"/>
              <a:t>and </a:t>
            </a:r>
            <a:r>
              <a:rPr lang="en-GB" sz="2800" u="sng" dirty="0"/>
              <a:t>40% practical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68DBB-7168-409F-B245-B96B600E6B04}"/>
              </a:ext>
            </a:extLst>
          </p:cNvPr>
          <p:cNvSpPr txBox="1"/>
          <p:nvPr/>
        </p:nvSpPr>
        <p:spPr>
          <a:xfrm>
            <a:off x="4780729" y="1391275"/>
            <a:ext cx="2154660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THEORY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506C1BCD-B92D-420C-A425-F0BFA7AE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6BCFC9-738F-413D-90C1-B9CF064684B1}"/>
              </a:ext>
            </a:extLst>
          </p:cNvPr>
          <p:cNvSpPr txBox="1"/>
          <p:nvPr/>
        </p:nvSpPr>
        <p:spPr>
          <a:xfrm>
            <a:off x="6843494" y="2167116"/>
            <a:ext cx="38634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/>
              <a:t>Topics covered</a:t>
            </a:r>
          </a:p>
          <a:p>
            <a:pPr algn="ctr"/>
            <a:r>
              <a:rPr lang="en-GB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Anatomy and Physiology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Movement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Physical 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Sports Psychology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Social and Cultural Influences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Health, Fitness and Well being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68B704-E783-42B0-B93E-2F078FAE3297}"/>
              </a:ext>
            </a:extLst>
          </p:cNvPr>
          <p:cNvCxnSpPr>
            <a:cxnSpLocks/>
          </p:cNvCxnSpPr>
          <p:nvPr/>
        </p:nvCxnSpPr>
        <p:spPr>
          <a:xfrm>
            <a:off x="8679329" y="4736255"/>
            <a:ext cx="0" cy="4616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8F6ACE-B739-4C2F-BEE5-1834E133683E}"/>
              </a:ext>
            </a:extLst>
          </p:cNvPr>
          <p:cNvSpPr txBox="1"/>
          <p:nvPr/>
        </p:nvSpPr>
        <p:spPr>
          <a:xfrm>
            <a:off x="6377847" y="5157139"/>
            <a:ext cx="5293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theory is assessed by two exams (78 marks) at the end of the course. Questions are either multiple choice, short or longer mark questions.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DEDC4-6686-400D-A82C-74466B9CA03E}"/>
              </a:ext>
            </a:extLst>
          </p:cNvPr>
          <p:cNvGrpSpPr/>
          <p:nvPr/>
        </p:nvGrpSpPr>
        <p:grpSpPr>
          <a:xfrm>
            <a:off x="582838" y="2058238"/>
            <a:ext cx="5492882" cy="4224674"/>
            <a:chOff x="60631" y="1909204"/>
            <a:chExt cx="5492882" cy="4224674"/>
          </a:xfrm>
        </p:grpSpPr>
        <p:pic>
          <p:nvPicPr>
            <p:cNvPr id="1038" name="Picture 14" descr="Muscles Games and Activites - Kids Discover">
              <a:extLst>
                <a:ext uri="{FF2B5EF4-FFF2-40B4-BE49-F238E27FC236}">
                  <a16:creationId xmlns:a16="http://schemas.microsoft.com/office/drawing/2014/main" id="{CD1E4F66-E506-490F-ADD6-58A61ADB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28" y="2546059"/>
              <a:ext cx="4071995" cy="2695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936B1C-87AB-4CBB-A18A-B2B533883E98}"/>
                </a:ext>
              </a:extLst>
            </p:cNvPr>
            <p:cNvSpPr txBox="1"/>
            <p:nvPr/>
          </p:nvSpPr>
          <p:spPr>
            <a:xfrm>
              <a:off x="112322" y="1933729"/>
              <a:ext cx="2213756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Bones, muscles and joints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185E57-00E7-43EF-B633-CEC6524AC0D9}"/>
                </a:ext>
              </a:extLst>
            </p:cNvPr>
            <p:cNvSpPr txBox="1"/>
            <p:nvPr/>
          </p:nvSpPr>
          <p:spPr>
            <a:xfrm>
              <a:off x="2616586" y="1909204"/>
              <a:ext cx="1610686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Cardiovascular and respiratory systems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0B289B-23C3-4DCB-ACF8-178F9EE38523}"/>
                </a:ext>
              </a:extLst>
            </p:cNvPr>
            <p:cNvSpPr txBox="1"/>
            <p:nvPr/>
          </p:nvSpPr>
          <p:spPr>
            <a:xfrm>
              <a:off x="2442200" y="2630063"/>
              <a:ext cx="147724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Training methods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47D3CC-B7A3-4E96-BB9C-6A71EDB192B3}"/>
                </a:ext>
              </a:extLst>
            </p:cNvPr>
            <p:cNvSpPr txBox="1"/>
            <p:nvPr/>
          </p:nvSpPr>
          <p:spPr>
            <a:xfrm>
              <a:off x="3610476" y="3072722"/>
              <a:ext cx="1659901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Fitness components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A0D25C-A3DD-4141-B01F-3341C1DCDEF3}"/>
                </a:ext>
              </a:extLst>
            </p:cNvPr>
            <p:cNvSpPr txBox="1"/>
            <p:nvPr/>
          </p:nvSpPr>
          <p:spPr>
            <a:xfrm>
              <a:off x="60631" y="2469251"/>
              <a:ext cx="1709445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Movement analysis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909911-9332-48B2-9A96-F7C32058450D}"/>
                </a:ext>
              </a:extLst>
            </p:cNvPr>
            <p:cNvSpPr txBox="1"/>
            <p:nvPr/>
          </p:nvSpPr>
          <p:spPr>
            <a:xfrm>
              <a:off x="219682" y="4312872"/>
              <a:ext cx="1692709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Sport and the media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06D35-2DE4-44B1-B147-453A3EE7D8CB}"/>
                </a:ext>
              </a:extLst>
            </p:cNvPr>
            <p:cNvSpPr txBox="1"/>
            <p:nvPr/>
          </p:nvSpPr>
          <p:spPr>
            <a:xfrm>
              <a:off x="3982081" y="3515381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Aggression in sport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B64C11-B5D8-4185-87B3-14593D6C3DAB}"/>
                </a:ext>
              </a:extLst>
            </p:cNvPr>
            <p:cNvSpPr txBox="1"/>
            <p:nvPr/>
          </p:nvSpPr>
          <p:spPr>
            <a:xfrm>
              <a:off x="4051263" y="3973822"/>
              <a:ext cx="1202055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Drugs in sport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DD9CFA-1BCD-44EE-AE83-723BB3E72816}"/>
                </a:ext>
              </a:extLst>
            </p:cNvPr>
            <p:cNvSpPr txBox="1"/>
            <p:nvPr/>
          </p:nvSpPr>
          <p:spPr>
            <a:xfrm>
              <a:off x="219682" y="2975628"/>
              <a:ext cx="1122094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Barriers to participation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1B92CE-BE51-4387-BC1E-0A9704D7F101}"/>
                </a:ext>
              </a:extLst>
            </p:cNvPr>
            <p:cNvSpPr txBox="1"/>
            <p:nvPr/>
          </p:nvSpPr>
          <p:spPr>
            <a:xfrm>
              <a:off x="3540728" y="4433333"/>
              <a:ext cx="1795124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Ethical issues in sport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3D2AD9-ECF4-4C13-9D09-04982F86DE61}"/>
                </a:ext>
              </a:extLst>
            </p:cNvPr>
            <p:cNvSpPr txBox="1"/>
            <p:nvPr/>
          </p:nvSpPr>
          <p:spPr>
            <a:xfrm>
              <a:off x="97397" y="3786446"/>
              <a:ext cx="1104326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Hooliganism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F2547E-6F58-4527-BBA9-9A4691E57398}"/>
                </a:ext>
              </a:extLst>
            </p:cNvPr>
            <p:cNvSpPr txBox="1"/>
            <p:nvPr/>
          </p:nvSpPr>
          <p:spPr>
            <a:xfrm>
              <a:off x="249269" y="4741110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Health and fitness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5277B3-32C5-4877-8DFB-775D80ECCC4F}"/>
                </a:ext>
              </a:extLst>
            </p:cNvPr>
            <p:cNvSpPr txBox="1"/>
            <p:nvPr/>
          </p:nvSpPr>
          <p:spPr>
            <a:xfrm>
              <a:off x="272068" y="5208160"/>
              <a:ext cx="1571432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Diet and nutrition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8130E9-07A6-4B9D-A0B6-C8DBF45F40B4}"/>
                </a:ext>
              </a:extLst>
            </p:cNvPr>
            <p:cNvSpPr txBox="1"/>
            <p:nvPr/>
          </p:nvSpPr>
          <p:spPr>
            <a:xfrm>
              <a:off x="3586109" y="5564491"/>
              <a:ext cx="168256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Technology in sport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3D49C4-6434-494E-B148-ECD54C15B33D}"/>
                </a:ext>
              </a:extLst>
            </p:cNvPr>
            <p:cNvSpPr txBox="1"/>
            <p:nvPr/>
          </p:nvSpPr>
          <p:spPr>
            <a:xfrm>
              <a:off x="3877140" y="4891774"/>
              <a:ext cx="1276381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Sponsorship in sport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0CB7AF-10B3-43EC-89EC-A5F9AC5E1962}"/>
                </a:ext>
              </a:extLst>
            </p:cNvPr>
            <p:cNvSpPr txBox="1"/>
            <p:nvPr/>
          </p:nvSpPr>
          <p:spPr>
            <a:xfrm>
              <a:off x="1637247" y="5610658"/>
              <a:ext cx="1796905" cy="5232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Social groups and their impact on sport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68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0"/>
    </mc:Choice>
    <mc:Fallback xmlns="">
      <p:transition spd="slow" advTm="244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048462"/>
            <a:ext cx="1876158" cy="5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C925B-A9BF-4522-8ED0-C7037B087789}"/>
              </a:ext>
            </a:extLst>
          </p:cNvPr>
          <p:cNvSpPr txBox="1"/>
          <p:nvPr/>
        </p:nvSpPr>
        <p:spPr>
          <a:xfrm>
            <a:off x="3978165" y="198275"/>
            <a:ext cx="4353116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1. GCSE Physical Education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E8B46-E660-40AA-B34B-EFF66F5F072E}"/>
              </a:ext>
            </a:extLst>
          </p:cNvPr>
          <p:cNvSpPr txBox="1"/>
          <p:nvPr/>
        </p:nvSpPr>
        <p:spPr>
          <a:xfrm>
            <a:off x="1201723" y="733840"/>
            <a:ext cx="9788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The GCSE PE course is </a:t>
            </a:r>
            <a:r>
              <a:rPr lang="en-GB" sz="2800" u="sng" dirty="0"/>
              <a:t>60% theory </a:t>
            </a:r>
            <a:r>
              <a:rPr lang="en-GB" sz="2800" dirty="0"/>
              <a:t>and </a:t>
            </a:r>
            <a:r>
              <a:rPr lang="en-GB" sz="2800" u="sng" dirty="0"/>
              <a:t>40% practical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DA9D6-61AD-4EAC-A150-98F21686FD20}"/>
              </a:ext>
            </a:extLst>
          </p:cNvPr>
          <p:cNvSpPr txBox="1"/>
          <p:nvPr/>
        </p:nvSpPr>
        <p:spPr>
          <a:xfrm>
            <a:off x="5320719" y="1343228"/>
            <a:ext cx="1790091" cy="52322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PRACTICAL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72513-5D0B-4482-B2F5-E6E07454ADDD}"/>
              </a:ext>
            </a:extLst>
          </p:cNvPr>
          <p:cNvSpPr txBox="1"/>
          <p:nvPr/>
        </p:nvSpPr>
        <p:spPr>
          <a:xfrm>
            <a:off x="665597" y="2106806"/>
            <a:ext cx="5148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choose </a:t>
            </a:r>
            <a:r>
              <a:rPr lang="en-GB" u="sng" dirty="0"/>
              <a:t>three sports </a:t>
            </a:r>
            <a:r>
              <a:rPr lang="en-GB" dirty="0"/>
              <a:t>to be assessed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must be: one individual sport and two team sports </a:t>
            </a:r>
            <a:r>
              <a:rPr lang="en-GB" b="1" u="sng" dirty="0"/>
              <a:t>OR</a:t>
            </a:r>
            <a:r>
              <a:rPr lang="en-GB" dirty="0"/>
              <a:t> two individual sports and one team sport.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and scroll down to P46 for a list of GCSE sports you can be assessed in. 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F2C50-1040-4C7A-95D3-1BA519CC942E}"/>
              </a:ext>
            </a:extLst>
          </p:cNvPr>
          <p:cNvSpPr txBox="1"/>
          <p:nvPr/>
        </p:nvSpPr>
        <p:spPr>
          <a:xfrm>
            <a:off x="585830" y="4826904"/>
            <a:ext cx="5510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practical element is assessed during GCSE PE lessons and at clubs and fixtures. We also do off site assessments for sports such as horse riding. 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1BA2B3-5F15-4649-AB78-0E1B2E8B6C15}"/>
              </a:ext>
            </a:extLst>
          </p:cNvPr>
          <p:cNvCxnSpPr>
            <a:cxnSpLocks/>
          </p:cNvCxnSpPr>
          <p:nvPr/>
        </p:nvCxnSpPr>
        <p:spPr>
          <a:xfrm>
            <a:off x="2803859" y="3863395"/>
            <a:ext cx="0" cy="8594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572C8AA-4D13-4B57-8F02-5183A44A2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71" y="4593933"/>
            <a:ext cx="2990730" cy="1993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0A90A4-B357-4CAF-A9C8-77656A10C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2" t="30826" r="13276"/>
          <a:stretch/>
        </p:blipFill>
        <p:spPr>
          <a:xfrm>
            <a:off x="9732180" y="4611724"/>
            <a:ext cx="1963852" cy="19938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B4C1C7-5A60-4B2F-B3AE-D4C1317FEA52}"/>
              </a:ext>
            </a:extLst>
          </p:cNvPr>
          <p:cNvSpPr txBox="1"/>
          <p:nvPr/>
        </p:nvSpPr>
        <p:spPr>
          <a:xfrm>
            <a:off x="6616371" y="2000253"/>
            <a:ext cx="5079661" cy="2462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In practical GCSE PE lessons we cover the following sports over the two year course:</a:t>
            </a:r>
          </a:p>
          <a:p>
            <a:endParaRPr lang="en-GB" sz="1400" dirty="0"/>
          </a:p>
          <a:p>
            <a:r>
              <a:rPr lang="en-GB" sz="1400" dirty="0"/>
              <a:t>	-Football		-Netball</a:t>
            </a:r>
          </a:p>
          <a:p>
            <a:r>
              <a:rPr lang="en-GB" sz="1400" dirty="0"/>
              <a:t>	-Hockey		-Rugby</a:t>
            </a:r>
          </a:p>
          <a:p>
            <a:r>
              <a:rPr lang="en-GB" sz="1400" dirty="0"/>
              <a:t>	-Basketball		-Badminton</a:t>
            </a:r>
          </a:p>
          <a:p>
            <a:r>
              <a:rPr lang="en-GB" sz="1400" dirty="0"/>
              <a:t>	-Table tennis	-Athletics </a:t>
            </a:r>
          </a:p>
          <a:p>
            <a:r>
              <a:rPr lang="en-GB" sz="1400" dirty="0"/>
              <a:t>	-Cricket  		-Tennis</a:t>
            </a:r>
          </a:p>
          <a:p>
            <a:endParaRPr lang="en-GB" sz="1400" dirty="0"/>
          </a:p>
          <a:p>
            <a:r>
              <a:rPr lang="en-GB" sz="1400" dirty="0"/>
              <a:t>If your strengths lie in a sport other than those mentioned above we will come and watch you perform at your local club. 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3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4"/>
    </mc:Choice>
    <mc:Fallback xmlns="">
      <p:transition spd="slow" advTm="417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733545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D11D4-9081-45D5-B6A1-42C88FE9603C}"/>
              </a:ext>
            </a:extLst>
          </p:cNvPr>
          <p:cNvSpPr txBox="1"/>
          <p:nvPr/>
        </p:nvSpPr>
        <p:spPr>
          <a:xfrm>
            <a:off x="2164359" y="461276"/>
            <a:ext cx="8481271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2. Cambridge National Level Two in Sports Studies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51DB7-4AB1-4310-9F52-70E9B5EA70AB}"/>
              </a:ext>
            </a:extLst>
          </p:cNvPr>
          <p:cNvSpPr txBox="1"/>
          <p:nvPr/>
        </p:nvSpPr>
        <p:spPr>
          <a:xfrm>
            <a:off x="4289921" y="1001626"/>
            <a:ext cx="3612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3 Units over two years</a:t>
            </a:r>
          </a:p>
          <a:p>
            <a:r>
              <a:rPr lang="en-GB" dirty="0"/>
              <a:t>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C3EEB9-B652-437D-BD29-AA6F358AD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5158"/>
              </p:ext>
            </p:extLst>
          </p:nvPr>
        </p:nvGraphicFramePr>
        <p:xfrm>
          <a:off x="430814" y="1540496"/>
          <a:ext cx="1125644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55">
                  <a:extLst>
                    <a:ext uri="{9D8B030D-6E8A-4147-A177-3AD203B41FA5}">
                      <a16:colId xmlns:a16="http://schemas.microsoft.com/office/drawing/2014/main" val="3158124505"/>
                    </a:ext>
                  </a:extLst>
                </a:gridCol>
                <a:gridCol w="4273295">
                  <a:extLst>
                    <a:ext uri="{9D8B030D-6E8A-4147-A177-3AD203B41FA5}">
                      <a16:colId xmlns:a16="http://schemas.microsoft.com/office/drawing/2014/main" val="470965779"/>
                    </a:ext>
                  </a:extLst>
                </a:gridCol>
                <a:gridCol w="5674797">
                  <a:extLst>
                    <a:ext uri="{9D8B030D-6E8A-4147-A177-3AD203B41FA5}">
                      <a16:colId xmlns:a16="http://schemas.microsoft.com/office/drawing/2014/main" val="2451480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64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Contemporary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exam (40%)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559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A2A78B-9188-441F-8ECF-C00B26C26246}"/>
              </a:ext>
            </a:extLst>
          </p:cNvPr>
          <p:cNvSpPr txBox="1"/>
          <p:nvPr/>
        </p:nvSpPr>
        <p:spPr>
          <a:xfrm>
            <a:off x="431654" y="2838176"/>
            <a:ext cx="457657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Barriers affecting participation across different social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ADAAF-13E5-42DB-9C1A-3E984FE1A35A}"/>
              </a:ext>
            </a:extLst>
          </p:cNvPr>
          <p:cNvSpPr txBox="1"/>
          <p:nvPr/>
        </p:nvSpPr>
        <p:spPr>
          <a:xfrm>
            <a:off x="352978" y="2350774"/>
            <a:ext cx="2572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Topics covered include:</a:t>
            </a:r>
          </a:p>
          <a:p>
            <a:r>
              <a:rPr lang="en-GB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33E37-17FC-4AEA-A1E1-BC8C321F1378}"/>
              </a:ext>
            </a:extLst>
          </p:cNvPr>
          <p:cNvSpPr txBox="1"/>
          <p:nvPr/>
        </p:nvSpPr>
        <p:spPr>
          <a:xfrm>
            <a:off x="7546365" y="3060968"/>
            <a:ext cx="120205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Drugs in 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C16CA-8C39-4CD9-9E2A-34C14315B9D2}"/>
              </a:ext>
            </a:extLst>
          </p:cNvPr>
          <p:cNvSpPr txBox="1"/>
          <p:nvPr/>
        </p:nvSpPr>
        <p:spPr>
          <a:xfrm>
            <a:off x="5202938" y="2387147"/>
            <a:ext cx="152253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Sporting etiquette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7BE8C-814A-4CE3-86E9-B8A2F2D5AEF9}"/>
              </a:ext>
            </a:extLst>
          </p:cNvPr>
          <p:cNvSpPr txBox="1"/>
          <p:nvPr/>
        </p:nvSpPr>
        <p:spPr>
          <a:xfrm>
            <a:off x="430814" y="3276152"/>
            <a:ext cx="457657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Hosting international events (Olympic Games/ World cup)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085C3-B5E5-4B8C-9666-382EC6FC68E5}"/>
              </a:ext>
            </a:extLst>
          </p:cNvPr>
          <p:cNvSpPr txBox="1"/>
          <p:nvPr/>
        </p:nvSpPr>
        <p:spPr>
          <a:xfrm>
            <a:off x="5180315" y="2814483"/>
            <a:ext cx="216655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National Governing Bodies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FBA0D-0A42-4E4C-B37D-ED341D8B5949}"/>
              </a:ext>
            </a:extLst>
          </p:cNvPr>
          <p:cNvSpPr txBox="1"/>
          <p:nvPr/>
        </p:nvSpPr>
        <p:spPr>
          <a:xfrm>
            <a:off x="6916035" y="2371445"/>
            <a:ext cx="139676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Funding in sport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9B10B-A280-4B7C-B367-C55EC18D7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28" y="2350774"/>
            <a:ext cx="2255451" cy="150363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8E8042-80E1-43EF-90B5-0CE1FC5BE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085346"/>
              </p:ext>
            </p:extLst>
          </p:nvPr>
        </p:nvGraphicFramePr>
        <p:xfrm>
          <a:off x="430813" y="3923006"/>
          <a:ext cx="1125644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55">
                  <a:extLst>
                    <a:ext uri="{9D8B030D-6E8A-4147-A177-3AD203B41FA5}">
                      <a16:colId xmlns:a16="http://schemas.microsoft.com/office/drawing/2014/main" val="3085064431"/>
                    </a:ext>
                  </a:extLst>
                </a:gridCol>
                <a:gridCol w="4273295">
                  <a:extLst>
                    <a:ext uri="{9D8B030D-6E8A-4147-A177-3AD203B41FA5}">
                      <a16:colId xmlns:a16="http://schemas.microsoft.com/office/drawing/2014/main" val="3280693095"/>
                    </a:ext>
                  </a:extLst>
                </a:gridCol>
                <a:gridCol w="5674797">
                  <a:extLst>
                    <a:ext uri="{9D8B030D-6E8A-4147-A177-3AD203B41FA5}">
                      <a16:colId xmlns:a16="http://schemas.microsoft.com/office/drawing/2014/main" val="104868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00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Performance in sports activities and leadership.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 assessed practical skills and coursework which is then moderated (30%)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31246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1E89630-06B2-4757-9C4B-354B24C734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27560" r="7366" b="8258"/>
          <a:stretch/>
        </p:blipFill>
        <p:spPr>
          <a:xfrm>
            <a:off x="2465950" y="5027028"/>
            <a:ext cx="2868405" cy="16586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6E3964-AA9D-4D74-9B92-0D2DFEC98E51}"/>
              </a:ext>
            </a:extLst>
          </p:cNvPr>
          <p:cNvSpPr txBox="1"/>
          <p:nvPr/>
        </p:nvSpPr>
        <p:spPr>
          <a:xfrm>
            <a:off x="5537760" y="5160145"/>
            <a:ext cx="502957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Practical performance in a team and individual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Leadership roles and responsibilities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Leadership styles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Planning and delivering a sports sessions to younger students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A6E8-BA10-4B60-A186-7C15B24C7F27}"/>
              </a:ext>
            </a:extLst>
          </p:cNvPr>
          <p:cNvSpPr txBox="1"/>
          <p:nvPr/>
        </p:nvSpPr>
        <p:spPr>
          <a:xfrm>
            <a:off x="5180315" y="3286006"/>
            <a:ext cx="216655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Technology in sport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8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4"/>
    </mc:Choice>
    <mc:Fallback xmlns="">
      <p:transition spd="slow" advTm="2841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976826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1B54D4-7AC0-4EF4-9BF3-A3414C13D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014535"/>
              </p:ext>
            </p:extLst>
          </p:nvPr>
        </p:nvGraphicFramePr>
        <p:xfrm>
          <a:off x="721453" y="788698"/>
          <a:ext cx="113754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628">
                  <a:extLst>
                    <a:ext uri="{9D8B030D-6E8A-4147-A177-3AD203B41FA5}">
                      <a16:colId xmlns:a16="http://schemas.microsoft.com/office/drawing/2014/main" val="309082622"/>
                    </a:ext>
                  </a:extLst>
                </a:gridCol>
                <a:gridCol w="3103926">
                  <a:extLst>
                    <a:ext uri="{9D8B030D-6E8A-4147-A177-3AD203B41FA5}">
                      <a16:colId xmlns:a16="http://schemas.microsoft.com/office/drawing/2014/main" val="1567266781"/>
                    </a:ext>
                  </a:extLst>
                </a:gridCol>
                <a:gridCol w="6920918">
                  <a:extLst>
                    <a:ext uri="{9D8B030D-6E8A-4147-A177-3AD203B41FA5}">
                      <a16:colId xmlns:a16="http://schemas.microsoft.com/office/drawing/2014/main" val="1466989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How is this module assessed?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3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Outdoor Pursuits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 assessed coursework which is then moderated. (30%)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5734"/>
                  </a:ext>
                </a:extLst>
              </a:tr>
            </a:tbl>
          </a:graphicData>
        </a:graphic>
      </p:graphicFrame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5E783DBD-352B-4C50-9098-91AC4485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5" y="2126051"/>
            <a:ext cx="3474530" cy="260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Image preview">
            <a:extLst>
              <a:ext uri="{FF2B5EF4-FFF2-40B4-BE49-F238E27FC236}">
                <a16:creationId xmlns:a16="http://schemas.microsoft.com/office/drawing/2014/main" id="{0BFBB69B-DED0-40C4-99BE-5ED8EB54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6743" r="17014" b="11627"/>
          <a:stretch>
            <a:fillRect/>
          </a:stretch>
        </p:blipFill>
        <p:spPr bwMode="auto">
          <a:xfrm>
            <a:off x="6469883" y="2016276"/>
            <a:ext cx="5162852" cy="271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67588-5975-456E-9CD0-9991464C3F71}"/>
              </a:ext>
            </a:extLst>
          </p:cNvPr>
          <p:cNvSpPr txBox="1"/>
          <p:nvPr/>
        </p:nvSpPr>
        <p:spPr>
          <a:xfrm>
            <a:off x="4538906" y="4890783"/>
            <a:ext cx="2440734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GRADINGS</a:t>
            </a:r>
          </a:p>
          <a:p>
            <a:r>
              <a:rPr lang="en-GB" dirty="0"/>
              <a:t>-Distinction *</a:t>
            </a:r>
          </a:p>
          <a:p>
            <a:r>
              <a:rPr lang="en-GB" dirty="0"/>
              <a:t>-Distinction</a:t>
            </a:r>
          </a:p>
          <a:p>
            <a:r>
              <a:rPr lang="en-GB" dirty="0"/>
              <a:t>-Merit</a:t>
            </a:r>
          </a:p>
          <a:p>
            <a:r>
              <a:rPr lang="en-GB" dirty="0"/>
              <a:t>-Pass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6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733546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8868" y="595213"/>
            <a:ext cx="11353800" cy="656740"/>
          </a:xfrm>
        </p:spPr>
        <p:txBody>
          <a:bodyPr>
            <a:normAutofit fontScale="90000"/>
          </a:bodyPr>
          <a:lstStyle/>
          <a:p>
            <a:r>
              <a:rPr lang="en-GB" sz="2400" b="1" u="sng" dirty="0"/>
              <a:t>Opting into GCSE PE or Cambridge National PE is the first step on the ladder to a career in sport.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0707CE8-853B-46F3-A7C4-8EEFAACAF941}"/>
              </a:ext>
            </a:extLst>
          </p:cNvPr>
          <p:cNvSpPr txBox="1">
            <a:spLocks/>
          </p:cNvSpPr>
          <p:nvPr/>
        </p:nvSpPr>
        <p:spPr>
          <a:xfrm>
            <a:off x="327870" y="1251953"/>
            <a:ext cx="11353800" cy="65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dirty="0"/>
              <a:t>Here are a few of the possible careers in sport: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ACC1C1-8B93-42F2-8630-3469526B6BA4}"/>
              </a:ext>
            </a:extLst>
          </p:cNvPr>
          <p:cNvSpPr/>
          <p:nvPr/>
        </p:nvSpPr>
        <p:spPr>
          <a:xfrm>
            <a:off x="1161074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Professional athlete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0938F-1B3C-4A34-B06E-98B5A022F4B9}"/>
              </a:ext>
            </a:extLst>
          </p:cNvPr>
          <p:cNvSpPr/>
          <p:nvPr/>
        </p:nvSpPr>
        <p:spPr>
          <a:xfrm>
            <a:off x="1161075" y="1950374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 teacher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EA470E-2111-498B-BB4C-73524A381BE5}"/>
              </a:ext>
            </a:extLst>
          </p:cNvPr>
          <p:cNvSpPr/>
          <p:nvPr/>
        </p:nvSpPr>
        <p:spPr>
          <a:xfrm>
            <a:off x="3557652" y="1952471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physiotherapist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5CB910-9A63-431B-BC28-43C15FB080B8}"/>
              </a:ext>
            </a:extLst>
          </p:cNvPr>
          <p:cNvSpPr/>
          <p:nvPr/>
        </p:nvSpPr>
        <p:spPr>
          <a:xfrm>
            <a:off x="3557651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scientist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4D707E-A50A-441C-A70F-95FC1861CD98}"/>
              </a:ext>
            </a:extLst>
          </p:cNvPr>
          <p:cNvSpPr/>
          <p:nvPr/>
        </p:nvSpPr>
        <p:spPr>
          <a:xfrm>
            <a:off x="6096000" y="4296662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masseuse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DE276B-E773-42C7-92F5-D46E153EF5BB}"/>
              </a:ext>
            </a:extLst>
          </p:cNvPr>
          <p:cNvSpPr/>
          <p:nvPr/>
        </p:nvSpPr>
        <p:spPr>
          <a:xfrm>
            <a:off x="1155490" y="4321760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coaching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D46882-3A98-4697-95FF-B7C27CC5092C}"/>
              </a:ext>
            </a:extLst>
          </p:cNvPr>
          <p:cNvSpPr/>
          <p:nvPr/>
        </p:nvSpPr>
        <p:spPr>
          <a:xfrm>
            <a:off x="3557651" y="4319663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therapy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4E28F6-4AF5-427D-98D9-8657001B9E69}"/>
              </a:ext>
            </a:extLst>
          </p:cNvPr>
          <p:cNvSpPr/>
          <p:nvPr/>
        </p:nvSpPr>
        <p:spPr>
          <a:xfrm>
            <a:off x="8451887" y="4319662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 and the leisure industry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9F5F-2625-471B-9467-541A7F7E8A9B}"/>
              </a:ext>
            </a:extLst>
          </p:cNvPr>
          <p:cNvSpPr/>
          <p:nvPr/>
        </p:nvSpPr>
        <p:spPr>
          <a:xfrm>
            <a:off x="6096000" y="313606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development officer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F69242-484C-4125-90DA-3CCCD1CBD1BB}"/>
              </a:ext>
            </a:extLst>
          </p:cNvPr>
          <p:cNvSpPr/>
          <p:nvPr/>
        </p:nvSpPr>
        <p:spPr>
          <a:xfrm>
            <a:off x="6004770" y="1945165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lawyer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B9AC29-29B6-4244-845A-1FE7B7E86DC1}"/>
              </a:ext>
            </a:extLst>
          </p:cNvPr>
          <p:cNvSpPr/>
          <p:nvPr/>
        </p:nvSpPr>
        <p:spPr>
          <a:xfrm>
            <a:off x="8451888" y="194355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journalist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E1E533-988D-4475-8C5D-400F91A5A92A}"/>
              </a:ext>
            </a:extLst>
          </p:cNvPr>
          <p:cNvSpPr/>
          <p:nvPr/>
        </p:nvSpPr>
        <p:spPr>
          <a:xfrm>
            <a:off x="8451888" y="3106280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photographer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D88390-F130-4328-B07B-71F480A582B9}"/>
              </a:ext>
            </a:extLst>
          </p:cNvPr>
          <p:cNvSpPr/>
          <p:nvPr/>
        </p:nvSpPr>
        <p:spPr>
          <a:xfrm>
            <a:off x="3557651" y="5440666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marketing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93DB76-77C6-48C0-AB21-1D6724FCB0D2}"/>
              </a:ext>
            </a:extLst>
          </p:cNvPr>
          <p:cNvSpPr/>
          <p:nvPr/>
        </p:nvSpPr>
        <p:spPr>
          <a:xfrm>
            <a:off x="6095999" y="5440665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Personal trainer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A70438-3351-4A4D-9434-CFDA2F07B8AB}"/>
              </a:ext>
            </a:extLst>
          </p:cNvPr>
          <p:cNvSpPr/>
          <p:nvPr/>
        </p:nvSpPr>
        <p:spPr>
          <a:xfrm>
            <a:off x="8451886" y="5434797"/>
            <a:ext cx="1803633" cy="822121"/>
          </a:xfrm>
          <a:prstGeom prst="round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Sports rehabilitation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2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7"/>
    </mc:Choice>
    <mc:Fallback xmlns="">
      <p:transition spd="slow" advTm="172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3713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1809047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06629-5206-4550-8D5F-5B38BAFD51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35705" r="21811"/>
          <a:stretch/>
        </p:blipFill>
        <p:spPr>
          <a:xfrm>
            <a:off x="4336257" y="1691242"/>
            <a:ext cx="3519486" cy="27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564B3-B5D7-4669-BFEC-2458BCE4218E}"/>
              </a:ext>
            </a:extLst>
          </p:cNvPr>
          <p:cNvSpPr txBox="1"/>
          <p:nvPr/>
        </p:nvSpPr>
        <p:spPr>
          <a:xfrm>
            <a:off x="235548" y="237083"/>
            <a:ext cx="2199578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love GCSE PE it is my favourite subject, I enjoy both the theory which links to my other subjects such as Biology and I love the physical side of the lessons too as you get to play your favourite sports at a higher level.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18741-6ED5-4CA3-9F78-BC740B6F55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21" t="24954" r="86427" b="61468"/>
          <a:stretch/>
        </p:blipFill>
        <p:spPr>
          <a:xfrm>
            <a:off x="2508159" y="394074"/>
            <a:ext cx="1531131" cy="1731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BAB4BA-CEBB-4871-A277-B3653C2295F7}"/>
              </a:ext>
            </a:extLst>
          </p:cNvPr>
          <p:cNvSpPr txBox="1"/>
          <p:nvPr/>
        </p:nvSpPr>
        <p:spPr>
          <a:xfrm>
            <a:off x="1861708" y="2807925"/>
            <a:ext cx="2063198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find the theory part really interesting and because I love playing sport I really enjoy all of the practical lessons.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DAB9D-832A-4DA9-B4F6-A055DC748ED2}"/>
              </a:ext>
            </a:extLst>
          </p:cNvPr>
          <p:cNvSpPr txBox="1"/>
          <p:nvPr/>
        </p:nvSpPr>
        <p:spPr>
          <a:xfrm>
            <a:off x="6096000" y="257768"/>
            <a:ext cx="3343566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really love GCSE examination PE not only for the practical side of it but also the theory. The lessons are enjoyable, organised and everything is super fascinating to learn.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3BB16-6EEB-43C5-8FDC-BC8DA3C9C17C}"/>
              </a:ext>
            </a:extLst>
          </p:cNvPr>
          <p:cNvSpPr txBox="1"/>
          <p:nvPr/>
        </p:nvSpPr>
        <p:spPr>
          <a:xfrm>
            <a:off x="316620" y="4670037"/>
            <a:ext cx="2199578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enjoy GCSE PE as it gives you the opportunity to take part in a variety of sports as well as learning more about the theory of sport and exercise.</a:t>
            </a:r>
            <a:endParaRPr lang="en-GB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EEC04-AB22-4822-BE4C-C97EB3282E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49" t="24954" r="86514" b="61572"/>
          <a:stretch/>
        </p:blipFill>
        <p:spPr>
          <a:xfrm>
            <a:off x="9553362" y="236540"/>
            <a:ext cx="1531131" cy="1775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A61E9B-A531-4E02-B5CB-42F4510A4D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9" t="24465" r="86927" b="61101"/>
          <a:stretch/>
        </p:blipFill>
        <p:spPr>
          <a:xfrm>
            <a:off x="316620" y="2467724"/>
            <a:ext cx="1450059" cy="1922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341B4-417B-4EC7-B050-8EEE67C76E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87" t="24220" r="86514" b="60245"/>
          <a:stretch/>
        </p:blipFill>
        <p:spPr>
          <a:xfrm>
            <a:off x="2702244" y="4609560"/>
            <a:ext cx="1377283" cy="18808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7BE814-1758-4CCE-935C-6857D768BE90}"/>
              </a:ext>
            </a:extLst>
          </p:cNvPr>
          <p:cNvSpPr txBox="1"/>
          <p:nvPr/>
        </p:nvSpPr>
        <p:spPr>
          <a:xfrm>
            <a:off x="8974546" y="4039257"/>
            <a:ext cx="1599827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enjoy GCSE PE because I love sport and it is a great opportunity to be surrounded by other people that also enjoy sport, it allows you to learn about different aspects of sport that you didn't know were a part of the game! 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385F3E-6236-4898-8733-F9191B9B91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054" t="25463" r="74756" b="58252"/>
          <a:stretch/>
        </p:blipFill>
        <p:spPr>
          <a:xfrm>
            <a:off x="10648416" y="4609560"/>
            <a:ext cx="1425691" cy="1822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15BD6E-D0E9-42DD-BB98-65F1C8532B71}"/>
              </a:ext>
            </a:extLst>
          </p:cNvPr>
          <p:cNvSpPr txBox="1"/>
          <p:nvPr/>
        </p:nvSpPr>
        <p:spPr>
          <a:xfrm>
            <a:off x="4489803" y="4784350"/>
            <a:ext cx="248669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 chose Cambridge PE because I didn’t like the fact that in GCSE PE you had to do a big exam at the end in year 11. With Cambridge you only do a small exam at the start. Also it’s a lot more practical based and I really like that.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ED418-DA3C-4475-B4ED-15F73D2F88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824" t="26559" r="74883" b="59295"/>
          <a:stretch/>
        </p:blipFill>
        <p:spPr>
          <a:xfrm>
            <a:off x="7195351" y="4827648"/>
            <a:ext cx="1491129" cy="1815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8CF1A1-980C-4FA2-81BE-5B49245D970B}"/>
              </a:ext>
            </a:extLst>
          </p:cNvPr>
          <p:cNvSpPr txBox="1"/>
          <p:nvPr/>
        </p:nvSpPr>
        <p:spPr>
          <a:xfrm>
            <a:off x="9780587" y="2268408"/>
            <a:ext cx="2069827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/>
              <a:t>I would really recommend the Cambridge course. There is only one exam and the rest is course work, and for me personally I prefer course work. </a:t>
            </a:r>
            <a:endParaRPr lang="en-GB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B2ED24-8BAA-4C66-BC8B-AE2C42C239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346" t="26269" r="74771" b="59239"/>
          <a:stretch/>
        </p:blipFill>
        <p:spPr>
          <a:xfrm>
            <a:off x="8093029" y="2112619"/>
            <a:ext cx="1556310" cy="1825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2"/>
    </mc:Choice>
    <mc:Fallback xmlns="">
      <p:transition spd="slow" advTm="2075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1e3307-a3a0-40f9-851c-3ca8d288da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220AA3B715644BCC0D7A6AA8B4AAF" ma:contentTypeVersion="14" ma:contentTypeDescription="Create a new document." ma:contentTypeScope="" ma:versionID="3d6d22670da9a67ae099e69e2dbee281">
  <xsd:schema xmlns:xsd="http://www.w3.org/2001/XMLSchema" xmlns:xs="http://www.w3.org/2001/XMLSchema" xmlns:p="http://schemas.microsoft.com/office/2006/metadata/properties" xmlns:ns3="3f1e3307-a3a0-40f9-851c-3ca8d288da81" xmlns:ns4="64c210e8-46d4-47c3-907b-fa7a37ac2a29" targetNamespace="http://schemas.microsoft.com/office/2006/metadata/properties" ma:root="true" ma:fieldsID="4dfddbf50c9d722c47f431afcf44136b" ns3:_="" ns4:_="">
    <xsd:import namespace="3f1e3307-a3a0-40f9-851c-3ca8d288da81"/>
    <xsd:import namespace="64c210e8-46d4-47c3-907b-fa7a37ac2a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e3307-a3a0-40f9-851c-3ca8d288d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210e8-46d4-47c3-907b-fa7a37ac2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81FDED-2C00-49A9-A6B2-A479610BA0F9}">
  <ds:schemaRefs>
    <ds:schemaRef ds:uri="http://schemas.microsoft.com/office/infopath/2007/PartnerControls"/>
    <ds:schemaRef ds:uri="3f1e3307-a3a0-40f9-851c-3ca8d288da81"/>
    <ds:schemaRef ds:uri="http://purl.org/dc/terms/"/>
    <ds:schemaRef ds:uri="http://purl.org/dc/dcmitype/"/>
    <ds:schemaRef ds:uri="64c210e8-46d4-47c3-907b-fa7a37ac2a29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173D0B-880E-4194-95A4-6B0D130C11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B47C8F-942C-44E0-8F3F-D07C8958B4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e3307-a3a0-40f9-851c-3ca8d288da81"/>
    <ds:schemaRef ds:uri="64c210e8-46d4-47c3-907b-fa7a37ac2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916</Words>
  <Application>Microsoft Office PowerPoint</Application>
  <PresentationFormat>Widescreen</PresentationFormat>
  <Paragraphs>132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KS4 PHYSICAL EDUCATION</vt:lpstr>
      <vt:lpstr>Why should you choose Physical Education?</vt:lpstr>
      <vt:lpstr>At Sheldon we offer two examination PE courses</vt:lpstr>
      <vt:lpstr>PowerPoint Presentation</vt:lpstr>
      <vt:lpstr>PowerPoint Presentation</vt:lpstr>
      <vt:lpstr>PowerPoint Presentation</vt:lpstr>
      <vt:lpstr>PowerPoint Presentation</vt:lpstr>
      <vt:lpstr>Opting into GCSE PE or Cambridge National PE is the first step on the ladder to a career in sport.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Mrs Dare</cp:lastModifiedBy>
  <cp:revision>63</cp:revision>
  <dcterms:created xsi:type="dcterms:W3CDTF">2021-01-12T09:19:14Z</dcterms:created>
  <dcterms:modified xsi:type="dcterms:W3CDTF">2024-02-01T08:42:07Z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0x010100F70220AA3B715644BCC0D7A6AA8B4AAF</vt:lpwstr>
  </property>
</Properties>
</file>