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77" r:id="rId2"/>
    <p:sldId id="358" r:id="rId3"/>
    <p:sldId id="355" r:id="rId4"/>
    <p:sldId id="356" r:id="rId5"/>
    <p:sldId id="357" r:id="rId6"/>
    <p:sldId id="359" r:id="rId7"/>
    <p:sldId id="360" r:id="rId8"/>
    <p:sldId id="270" r:id="rId9"/>
    <p:sldId id="271" r:id="rId10"/>
    <p:sldId id="272" r:id="rId11"/>
    <p:sldId id="361" r:id="rId12"/>
    <p:sldId id="362" r:id="rId13"/>
    <p:sldId id="264" r:id="rId14"/>
    <p:sldId id="363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4" d="100"/>
          <a:sy n="64" d="100"/>
        </p:scale>
        <p:origin x="78" y="2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EE9DED-761F-430B-A32D-3D289FF3BD29}" type="datetimeFigureOut">
              <a:rPr lang="en-GB" smtClean="0"/>
              <a:t>19/01/2023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3321D4-0970-40E8-A124-2BDEC0623F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81199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BB856A-1077-418D-80B9-8FF97D3CE9A3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83314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BB856A-1077-418D-80B9-8FF97D3CE9A3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87221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BB856A-1077-418D-80B9-8FF97D3CE9A3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65542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BB856A-1077-418D-80B9-8FF97D3CE9A3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8628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BB856A-1077-418D-80B9-8FF97D3CE9A3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60752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BB856A-1077-418D-80B9-8FF97D3CE9A3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7369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BB856A-1077-418D-80B9-8FF97D3CE9A3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76949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BB856A-1077-418D-80B9-8FF97D3CE9A3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79958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BB856A-1077-418D-80B9-8FF97D3CE9A3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83149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0CE90F-D939-453C-AFA0-3468947297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DFFFAA-1426-4ED8-B68E-5CCC7C2686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91128D-740C-4E33-8A80-2B6E71052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44622-BAA9-48AE-8300-506D4781F16E}" type="datetimeFigureOut">
              <a:rPr lang="en-GB" smtClean="0"/>
              <a:t>19/01/2023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1D9407-4F17-4249-8570-A884EA138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E64C1C-14FC-40A7-82D5-5A66DB569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62B8B-E235-4438-BF4F-E515F13BFE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83334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9716C-C506-40AE-B97F-4A460F04FD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2B7B40-D23E-44BD-B64C-C9AAE12814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343BD7-163A-4A66-AA8A-012F4225D4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44622-BAA9-48AE-8300-506D4781F16E}" type="datetimeFigureOut">
              <a:rPr lang="en-GB" smtClean="0"/>
              <a:t>19/01/2023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E2A512-D0E9-46FC-9B93-8384350E21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320653-8D44-4C9A-8E82-EF397B90B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62B8B-E235-4438-BF4F-E515F13BFE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6939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4A3B90-3BB5-4A7E-987D-3ED7A3223E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8C33B0-3B7D-4E53-87D3-DEC09A9CED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6462EF-3A2E-4F2C-A9BD-3A7BE56AC0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44622-BAA9-48AE-8300-506D4781F16E}" type="datetimeFigureOut">
              <a:rPr lang="en-GB" smtClean="0"/>
              <a:t>19/01/2023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BC8940-783E-48ED-84DF-222C3B4687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E1917D-2A70-4A6E-8FAB-E9BE4FCEC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62B8B-E235-4438-BF4F-E515F13BFE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1896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8C5E6-BCD9-49F8-8531-374B541E0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9F8EB7-BBD4-482C-9610-A858293552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EE33D3-76D6-4E9A-9F65-B38F4C17DE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44622-BAA9-48AE-8300-506D4781F16E}" type="datetimeFigureOut">
              <a:rPr lang="en-GB" smtClean="0"/>
              <a:t>19/01/2023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75F34C-3341-486B-A4BF-10C319068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1F3B5C-354B-4D20-BD8E-0F2D1B740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62B8B-E235-4438-BF4F-E515F13BFE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9555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833F3B-7BC0-40E8-8A9E-49421B2E1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B05BCF-434B-47C6-A944-A560333A75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522005-0BE5-4F72-B4B9-BBED1BB58A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44622-BAA9-48AE-8300-506D4781F16E}" type="datetimeFigureOut">
              <a:rPr lang="en-GB" smtClean="0"/>
              <a:t>19/01/2023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17CB75-1846-434A-832F-202B1AD84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D39501-0222-453F-8DBE-6525D2E03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62B8B-E235-4438-BF4F-E515F13BFE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6285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06022-1107-47C2-9AA6-86A4DD1E19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D5BE6E-A94B-48FE-B34E-0E10284870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5AA312-A8E5-41A2-8BEA-43C2EACDD3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7E2401-B77C-4B56-A82D-6CABCBAEB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44622-BAA9-48AE-8300-506D4781F16E}" type="datetimeFigureOut">
              <a:rPr lang="en-GB" smtClean="0"/>
              <a:t>19/01/2023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DB443A-93C4-46DE-BE68-B645E8EF14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1054AB-18BB-46FD-ADB4-57227A981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62B8B-E235-4438-BF4F-E515F13BFE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63547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AF8BC2-BD26-4FD0-9970-30F37E194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37D2B5-2AB4-488B-8E36-BEBAB530DE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9F0E80-12A8-40C9-9936-38FE009773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FE563E7-66B6-45A0-AA07-A89F4FB145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07EE986-55CF-4DC6-B101-38EB6F3D2B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AF50FD-AA5A-4B4A-AE54-CB361B8B32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44622-BAA9-48AE-8300-506D4781F16E}" type="datetimeFigureOut">
              <a:rPr lang="en-GB" smtClean="0"/>
              <a:t>19/01/2023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3A68C1F-5E9B-4B28-8352-AF5309A59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129FD2-6186-4DFE-9C2C-5209793AB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62B8B-E235-4438-BF4F-E515F13BFE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60263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4999CC-057B-4D2C-91C2-2D9F58778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DE3184-5816-432C-A51A-BE8A038192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44622-BAA9-48AE-8300-506D4781F16E}" type="datetimeFigureOut">
              <a:rPr lang="en-GB" smtClean="0"/>
              <a:t>19/01/2023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A4332E-5B98-47D0-BFB2-BC1AC4658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CB12B8-1C7A-4437-B1C1-CFB70BB39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62B8B-E235-4438-BF4F-E515F13BFE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49875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85C46A-CAE4-4EDD-98F3-57EC210465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44622-BAA9-48AE-8300-506D4781F16E}" type="datetimeFigureOut">
              <a:rPr lang="en-GB" smtClean="0"/>
              <a:t>19/01/2023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A75740-CFD1-45FB-AFF8-68B4F612F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412B7F-147F-4F69-BFCA-433774A2C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62B8B-E235-4438-BF4F-E515F13BFE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57204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CE9006-A60F-4651-9254-C676A87EF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ADC642-15E1-4E2E-ACF3-93A1692D53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AD6087-EA15-4E2D-8D2D-7B72EF4586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62258B-CBF9-4576-B945-F738D1236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44622-BAA9-48AE-8300-506D4781F16E}" type="datetimeFigureOut">
              <a:rPr lang="en-GB" smtClean="0"/>
              <a:t>19/01/2023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90FBBC-0341-4E18-979F-6C454EBA17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B5C3D0-8675-48D6-9721-7CEF97E85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62B8B-E235-4438-BF4F-E515F13BFE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05281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59B1C1-4745-4FC1-8A5B-0AE327433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3FCFB94-AEC5-4D72-9C97-7E4FAE5588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367754-175F-4727-97DF-967C1B7BC9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B0BA29-6CD8-4D52-8CF9-F85D4BF34A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44622-BAA9-48AE-8300-506D4781F16E}" type="datetimeFigureOut">
              <a:rPr lang="en-GB" smtClean="0"/>
              <a:t>19/01/2023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5E179D-1FB5-48F2-A8F1-C635D9376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AEC499-5CB1-4844-A5DC-3F7F8F7871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62B8B-E235-4438-BF4F-E515F13BFE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36628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C0D5DB4-D892-40C5-B185-EC172CBCBF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9B58E9-C3E2-4E12-BCF3-6BD4263229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B3C49D-B53B-43A4-8CD8-731F390BFD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044622-BAA9-48AE-8300-506D4781F16E}" type="datetimeFigureOut">
              <a:rPr lang="en-GB" smtClean="0"/>
              <a:t>19/01/2023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0F81D8-B36C-4572-9D68-A72311EE62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A37F11-9154-45C1-9BD1-5297C70147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E62B8B-E235-4438-BF4F-E515F13BFE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7724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audio" Target="../media/media1.m4a"/><Relationship Id="rId7" Type="http://schemas.openxmlformats.org/officeDocument/2006/relationships/image" Target="../media/image2.png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wmf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audio" Target="../media/media11.m4a"/><Relationship Id="rId7" Type="http://schemas.openxmlformats.org/officeDocument/2006/relationships/image" Target="../media/image2.png"/><Relationship Id="rId2" Type="http://schemas.microsoft.com/office/2007/relationships/media" Target="../media/media11.m4a"/><Relationship Id="rId1" Type="http://schemas.openxmlformats.org/officeDocument/2006/relationships/tags" Target="../tags/tag8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audio" Target="../media/media12.m4a"/><Relationship Id="rId7" Type="http://schemas.openxmlformats.org/officeDocument/2006/relationships/image" Target="../media/image2.png"/><Relationship Id="rId2" Type="http://schemas.microsoft.com/office/2007/relationships/media" Target="../media/media12.m4a"/><Relationship Id="rId1" Type="http://schemas.openxmlformats.org/officeDocument/2006/relationships/tags" Target="../tags/tag9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wmf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audio" Target="../media/media2.m4a"/><Relationship Id="rId7" Type="http://schemas.openxmlformats.org/officeDocument/2006/relationships/image" Target="../media/image2.png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audio" Target="../media/media3.m4a"/><Relationship Id="rId7" Type="http://schemas.openxmlformats.org/officeDocument/2006/relationships/image" Target="../media/image2.png"/><Relationship Id="rId2" Type="http://schemas.microsoft.com/office/2007/relationships/media" Target="../media/media3.m4a"/><Relationship Id="rId1" Type="http://schemas.openxmlformats.org/officeDocument/2006/relationships/tags" Target="../tags/tag3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3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.w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audio" Target="../media/media4.m4a"/><Relationship Id="rId7" Type="http://schemas.openxmlformats.org/officeDocument/2006/relationships/image" Target="../media/image2.png"/><Relationship Id="rId2" Type="http://schemas.microsoft.com/office/2007/relationships/media" Target="../media/media4.m4a"/><Relationship Id="rId1" Type="http://schemas.openxmlformats.org/officeDocument/2006/relationships/tags" Target="../tags/tag4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audio" Target="../media/media5.m4a"/><Relationship Id="rId7" Type="http://schemas.openxmlformats.org/officeDocument/2006/relationships/image" Target="../media/image2.png"/><Relationship Id="rId2" Type="http://schemas.microsoft.com/office/2007/relationships/media" Target="../media/media5.m4a"/><Relationship Id="rId1" Type="http://schemas.openxmlformats.org/officeDocument/2006/relationships/tags" Target="../tags/tag5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audio" Target="../media/media6.m4a"/><Relationship Id="rId7" Type="http://schemas.openxmlformats.org/officeDocument/2006/relationships/image" Target="../media/image2.png"/><Relationship Id="rId2" Type="http://schemas.microsoft.com/office/2007/relationships/media" Target="../media/media6.m4a"/><Relationship Id="rId1" Type="http://schemas.openxmlformats.org/officeDocument/2006/relationships/tags" Target="../tags/tag6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audio" Target="../media/media7.m4a"/><Relationship Id="rId7" Type="http://schemas.openxmlformats.org/officeDocument/2006/relationships/image" Target="../media/image2.png"/><Relationship Id="rId2" Type="http://schemas.microsoft.com/office/2007/relationships/media" Target="../media/media7.m4a"/><Relationship Id="rId1" Type="http://schemas.openxmlformats.org/officeDocument/2006/relationships/tags" Target="../tags/tag7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jpe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6.w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wmf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23" y="-342"/>
            <a:ext cx="3084513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492" y="4082430"/>
            <a:ext cx="4822825" cy="277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corlans\AppData\Local\Microsoft\Windows\Temporary Internet Files\Content.IE5\P6FQHV7Z\sheldon logo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14" y="6162008"/>
            <a:ext cx="2448272" cy="430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FC9C6E07-9228-4187-AF2C-2385CA797A12}"/>
              </a:ext>
            </a:extLst>
          </p:cNvPr>
          <p:cNvSpPr txBox="1">
            <a:spLocks noChangeArrowheads="1"/>
          </p:cNvSpPr>
          <p:nvPr/>
        </p:nvSpPr>
        <p:spPr>
          <a:xfrm>
            <a:off x="769144" y="1369790"/>
            <a:ext cx="11098178" cy="205921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altLang="en-US" sz="8000" b="1" dirty="0">
                <a:latin typeface="Tahoma" panose="020B0604030504040204" pitchFamily="34" charset="0"/>
              </a:rPr>
              <a:t>Thinking of GCSE Music…? 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18217A4-5743-472E-8EBA-78271D045C5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318230" y="4125824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88838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B50E93CB-6AC1-4BCE-8BDC-D8139C19E6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23" y="-342"/>
            <a:ext cx="3084513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D345F0BD-7430-4571-A492-70279840B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492" y="4083980"/>
            <a:ext cx="4822825" cy="277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 descr="C:\Users\corlans\AppData\Local\Microsoft\Windows\Temporary Internet Files\Content.IE5\P6FQHV7Z\sheldon logo.jpg">
            <a:extLst>
              <a:ext uri="{FF2B5EF4-FFF2-40B4-BE49-F238E27FC236}">
                <a16:creationId xmlns:a16="http://schemas.microsoft.com/office/drawing/2014/main" id="{6D88DA22-CF1D-4EE3-B912-872763BD98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14" y="6162008"/>
            <a:ext cx="2448272" cy="430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0" name="Rectangle 2">
            <a:extLst>
              <a:ext uri="{FF2B5EF4-FFF2-40B4-BE49-F238E27FC236}">
                <a16:creationId xmlns:a16="http://schemas.microsoft.com/office/drawing/2014/main" id="{1C74880F-526E-422B-AA8A-1D3835F0CEC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260350"/>
            <a:ext cx="7772400" cy="1143000"/>
          </a:xfrm>
        </p:spPr>
        <p:txBody>
          <a:bodyPr/>
          <a:lstStyle/>
          <a:p>
            <a:pPr eaLnBrk="1" hangingPunct="1"/>
            <a:r>
              <a:rPr lang="en-GB" altLang="en-US" b="1">
                <a:latin typeface="Tahoma" panose="020B0604030504040204" pitchFamily="34" charset="0"/>
              </a:rPr>
              <a:t>UNIT 3: Composing Music</a:t>
            </a:r>
          </a:p>
        </p:txBody>
      </p:sp>
      <p:pic>
        <p:nvPicPr>
          <p:cNvPr id="12291" name="Picture 3" descr="EN00354_">
            <a:extLst>
              <a:ext uri="{FF2B5EF4-FFF2-40B4-BE49-F238E27FC236}">
                <a16:creationId xmlns:a16="http://schemas.microsoft.com/office/drawing/2014/main" id="{590A3E26-3CCE-4BE6-8D80-D6AFED005B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5783" y="4493546"/>
            <a:ext cx="2133600" cy="166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Rectangle 4">
            <a:extLst>
              <a:ext uri="{FF2B5EF4-FFF2-40B4-BE49-F238E27FC236}">
                <a16:creationId xmlns:a16="http://schemas.microsoft.com/office/drawing/2014/main" id="{1E463294-C311-4CC6-B1CF-10E31D20FF0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14793" y="1844676"/>
            <a:ext cx="8518057" cy="4824413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en-GB" altLang="en-US" sz="4000" b="1" dirty="0">
                <a:latin typeface="Arial" charset="0"/>
                <a:cs typeface="Arial" charset="0"/>
              </a:rPr>
              <a:t>Two compositions		</a:t>
            </a:r>
          </a:p>
          <a:p>
            <a:pPr eaLnBrk="1" hangingPunct="1">
              <a:defRPr/>
            </a:pPr>
            <a:r>
              <a:rPr lang="en-GB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Composition 1: Composition to a brief </a:t>
            </a:r>
          </a:p>
          <a:p>
            <a:pPr marL="0" indent="0">
              <a:buNone/>
              <a:defRPr/>
            </a:pPr>
            <a:r>
              <a:rPr lang="en-GB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(36 marks)</a:t>
            </a:r>
          </a:p>
          <a:p>
            <a:pPr eaLnBrk="1" hangingPunct="1">
              <a:defRPr/>
            </a:pPr>
            <a:r>
              <a:rPr lang="en-GB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Composition 2: Free composition </a:t>
            </a:r>
          </a:p>
          <a:p>
            <a:pPr marL="0" indent="0">
              <a:buNone/>
              <a:defRPr/>
            </a:pPr>
            <a:r>
              <a:rPr lang="en-GB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(36 marks).</a:t>
            </a:r>
          </a:p>
        </p:txBody>
      </p:sp>
      <p:sp>
        <p:nvSpPr>
          <p:cNvPr id="12293" name="Text Box 5">
            <a:extLst>
              <a:ext uri="{FF2B5EF4-FFF2-40B4-BE49-F238E27FC236}">
                <a16:creationId xmlns:a16="http://schemas.microsoft.com/office/drawing/2014/main" id="{61677C88-A789-470B-A297-A043B3ADE5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5851" y="2570007"/>
            <a:ext cx="1439863" cy="769938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altLang="en-US" sz="4400" b="1" dirty="0">
                <a:latin typeface="Arial" panose="020B0604020202020204" pitchFamily="34" charset="0"/>
              </a:rPr>
              <a:t>30%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7D391D1-1788-47A6-B744-AA80E86025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969783" y="39119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256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256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" dur="500"/>
                                        <p:tgtEl>
                                          <p:spTgt spid="256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23" y="-342"/>
            <a:ext cx="3084513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492" y="4083980"/>
            <a:ext cx="4822825" cy="277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corlans\AppData\Local\Microsoft\Windows\Temporary Internet Files\Content.IE5\P6FQHV7Z\sheldon logo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14" y="6162008"/>
            <a:ext cx="2448272" cy="430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u="sng" dirty="0">
                <a:solidFill>
                  <a:srgbClr val="FF0000"/>
                </a:solidFill>
              </a:rPr>
              <a:t>How is it the same as year 7, 8 and 9?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200" y="1699161"/>
            <a:ext cx="10515600" cy="3939071"/>
          </a:xfrm>
        </p:spPr>
        <p:txBody>
          <a:bodyPr>
            <a:normAutofit/>
          </a:bodyPr>
          <a:lstStyle/>
          <a:p>
            <a:r>
              <a:rPr lang="en-GB" altLang="en-US" sz="3600" dirty="0">
                <a:latin typeface="Arial" panose="020B0604020202020204" pitchFamily="34" charset="0"/>
                <a:cs typeface="Arial" panose="020B0604020202020204" pitchFamily="34" charset="0"/>
              </a:rPr>
              <a:t>You have to perform, on your own and as a group</a:t>
            </a:r>
            <a:endParaRPr lang="en-GB" altLang="en-US" sz="3600" dirty="0">
              <a:cs typeface="Times New Roman" panose="02020603050405020304" pitchFamily="18" charset="0"/>
            </a:endParaRPr>
          </a:p>
          <a:p>
            <a:r>
              <a:rPr lang="en-GB" altLang="en-US" sz="3600" dirty="0">
                <a:latin typeface="Arial" panose="020B0604020202020204" pitchFamily="34" charset="0"/>
                <a:cs typeface="Arial" panose="020B0604020202020204" pitchFamily="34" charset="0"/>
              </a:rPr>
              <a:t>You have to compose</a:t>
            </a:r>
            <a:endParaRPr lang="en-GB" altLang="en-US" sz="3600" dirty="0">
              <a:cs typeface="Times New Roman" panose="02020603050405020304" pitchFamily="18" charset="0"/>
            </a:endParaRPr>
          </a:p>
          <a:p>
            <a:r>
              <a:rPr lang="en-GB" altLang="en-US" sz="3600" dirty="0">
                <a:latin typeface="Arial" panose="020B0604020202020204" pitchFamily="34" charset="0"/>
                <a:cs typeface="Arial" panose="020B0604020202020204" pitchFamily="34" charset="0"/>
              </a:rPr>
              <a:t>You will listen to different types music</a:t>
            </a:r>
          </a:p>
          <a:p>
            <a:r>
              <a:rPr lang="en-GB" altLang="en-US" sz="3600" dirty="0">
                <a:latin typeface="Arial" panose="020B0604020202020204" pitchFamily="34" charset="0"/>
                <a:cs typeface="Arial" panose="020B0604020202020204" pitchFamily="34" charset="0"/>
              </a:rPr>
              <a:t>Practical work takes place for some time during every lesson</a:t>
            </a:r>
            <a:r>
              <a:rPr lang="en-GB" altLang="en-US" sz="3600" dirty="0"/>
              <a:t> 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7734BA4-C117-41CD-866F-DE0EC8DDE2C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72668" y="158251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55003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23" y="-342"/>
            <a:ext cx="3084513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492" y="4083980"/>
            <a:ext cx="4822825" cy="277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corlans\AppData\Local\Microsoft\Windows\Temporary Internet Files\Content.IE5\P6FQHV7Z\sheldon logo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14" y="6162008"/>
            <a:ext cx="2448272" cy="430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u="sng" dirty="0">
                <a:solidFill>
                  <a:srgbClr val="FF0000"/>
                </a:solidFill>
              </a:rPr>
              <a:t>How is it the different as year 7,8 and 9?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939071"/>
          </a:xfrm>
        </p:spPr>
        <p:txBody>
          <a:bodyPr>
            <a:normAutofit fontScale="92500"/>
          </a:bodyPr>
          <a:lstStyle/>
          <a:p>
            <a:r>
              <a:rPr lang="en-GB" altLang="en-US" sz="3600" dirty="0">
                <a:latin typeface="Arial" panose="020B0604020202020204" pitchFamily="34" charset="0"/>
                <a:cs typeface="Arial" panose="020B0604020202020204" pitchFamily="34" charset="0"/>
              </a:rPr>
              <a:t>You choose the instrument to work on – it is recommended that you have lessons on this instrument if possible.</a:t>
            </a:r>
            <a:endParaRPr lang="en-GB" altLang="en-US" sz="3600" dirty="0">
              <a:cs typeface="Times New Roman" panose="02020603050405020304" pitchFamily="18" charset="0"/>
            </a:endParaRPr>
          </a:p>
          <a:p>
            <a:r>
              <a:rPr lang="en-GB" altLang="en-US" sz="3600" dirty="0">
                <a:latin typeface="Arial" panose="020B0604020202020204" pitchFamily="34" charset="0"/>
                <a:cs typeface="Arial" panose="020B0604020202020204" pitchFamily="34" charset="0"/>
              </a:rPr>
              <a:t>You have to compose 2 pieces totally on your own</a:t>
            </a:r>
            <a:endParaRPr lang="en-GB" altLang="en-US" sz="3600" dirty="0">
              <a:cs typeface="Times New Roman" panose="02020603050405020304" pitchFamily="18" charset="0"/>
            </a:endParaRPr>
          </a:p>
          <a:p>
            <a:r>
              <a:rPr lang="en-GB" altLang="en-US" sz="3600" dirty="0">
                <a:latin typeface="Arial" panose="020B0604020202020204" pitchFamily="34" charset="0"/>
                <a:cs typeface="Arial" panose="020B0604020202020204" pitchFamily="34" charset="0"/>
              </a:rPr>
              <a:t>Much more theory and listening work</a:t>
            </a:r>
            <a:endParaRPr lang="en-GB" altLang="en-US" sz="3600" dirty="0">
              <a:cs typeface="Times New Roman" panose="02020603050405020304" pitchFamily="18" charset="0"/>
            </a:endParaRPr>
          </a:p>
          <a:p>
            <a:r>
              <a:rPr lang="en-GB" altLang="en-US" sz="3600" dirty="0">
                <a:latin typeface="Arial" panose="020B0604020202020204" pitchFamily="34" charset="0"/>
                <a:cs typeface="Arial" panose="020B0604020202020204" pitchFamily="34" charset="0"/>
              </a:rPr>
              <a:t>You get to use practice rooms more often and the computers on which to compose your music.</a:t>
            </a:r>
            <a:endParaRPr lang="en-GB" altLang="en-US" sz="3600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2F20733-EBCC-4C97-9D7E-36E1DDDFDC2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049000" y="275461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68750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7D32340F-B617-466B-9F64-6C16F9521E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23" y="-342"/>
            <a:ext cx="3084513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9E9F7DFB-C240-484A-99E1-43CEFF6345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925" y="4078287"/>
            <a:ext cx="4822825" cy="277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C:\Users\corlans\AppData\Local\Microsoft\Windows\Temporary Internet Files\Content.IE5\P6FQHV7Z\sheldon logo.jpg">
            <a:extLst>
              <a:ext uri="{FF2B5EF4-FFF2-40B4-BE49-F238E27FC236}">
                <a16:creationId xmlns:a16="http://schemas.microsoft.com/office/drawing/2014/main" id="{2FA580CD-48DC-4035-AA62-0E94674CA3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14" y="6162008"/>
            <a:ext cx="2448272" cy="430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0" name="Rectangle 2">
            <a:extLst>
              <a:ext uri="{FF2B5EF4-FFF2-40B4-BE49-F238E27FC236}">
                <a16:creationId xmlns:a16="http://schemas.microsoft.com/office/drawing/2014/main" id="{F5CAAA68-2E66-4190-ACE3-ED348CF1ACD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74825" y="333375"/>
            <a:ext cx="8642350" cy="1492250"/>
          </a:xfrm>
        </p:spPr>
        <p:txBody>
          <a:bodyPr/>
          <a:lstStyle/>
          <a:p>
            <a:pPr algn="l" eaLnBrk="1" hangingPunct="1"/>
            <a:r>
              <a:rPr lang="en-GB" altLang="en-US" b="1">
                <a:latin typeface="Tahoma" panose="020B0604030504040204" pitchFamily="34" charset="0"/>
              </a:rPr>
              <a:t>You will benefit from:</a:t>
            </a:r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0A585824-DF66-45A1-9AFC-98657CC5E1F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47851" y="1700213"/>
            <a:ext cx="8569325" cy="530066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GB" altLang="en-US" sz="3600">
                <a:latin typeface="Arial" panose="020B0604020202020204" pitchFamily="34" charset="0"/>
              </a:rPr>
              <a:t>Being part of a subject where you learn lots of different skills: presentation skills, creativity, stickability, independent learning</a:t>
            </a:r>
          </a:p>
          <a:p>
            <a:pPr eaLnBrk="1" hangingPunct="1">
              <a:lnSpc>
                <a:spcPct val="90000"/>
              </a:lnSpc>
            </a:pPr>
            <a:r>
              <a:rPr lang="en-GB" altLang="en-US" sz="3600">
                <a:latin typeface="Arial" panose="020B0604020202020204" pitchFamily="34" charset="0"/>
              </a:rPr>
              <a:t>Being part of a subject which can develop your confidence</a:t>
            </a:r>
          </a:p>
          <a:p>
            <a:pPr eaLnBrk="1" hangingPunct="1">
              <a:lnSpc>
                <a:spcPct val="90000"/>
              </a:lnSpc>
            </a:pPr>
            <a:r>
              <a:rPr lang="en-GB" altLang="en-US" sz="3600">
                <a:latin typeface="Arial" panose="020B0604020202020204" pitchFamily="34" charset="0"/>
              </a:rPr>
              <a:t>Being involved in concerts</a:t>
            </a:r>
          </a:p>
        </p:txBody>
      </p:sp>
      <p:pic>
        <p:nvPicPr>
          <p:cNvPr id="17412" name="Picture 4" descr="MCj04244660000[1]">
            <a:extLst>
              <a:ext uri="{FF2B5EF4-FFF2-40B4-BE49-F238E27FC236}">
                <a16:creationId xmlns:a16="http://schemas.microsoft.com/office/drawing/2014/main" id="{1932D3BB-54C3-4143-A713-6E297A2B03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2488" y="260351"/>
            <a:ext cx="1511300" cy="130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0FB2CC0-22D0-4B79-9319-20A2B82BCB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677994" y="90668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E86669-2255-45E7-B5B3-4B2BBFAEB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5850" y="365125"/>
            <a:ext cx="5027950" cy="1648918"/>
          </a:xfrm>
        </p:spPr>
        <p:txBody>
          <a:bodyPr>
            <a:normAutofit/>
          </a:bodyPr>
          <a:lstStyle/>
          <a:p>
            <a:r>
              <a:rPr lang="en-GB" sz="6000" u="sng" dirty="0">
                <a:solidFill>
                  <a:srgbClr val="FF0000"/>
                </a:solidFill>
              </a:rPr>
              <a:t>Questions?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8C4CEB-4F3F-44B7-82C8-004820AAE1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237875"/>
            <a:ext cx="10515600" cy="164891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4800" dirty="0"/>
              <a:t>cgoldsworthy@sheldonschool.co.uk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56BC7B21-442A-45E2-80A3-22C45ED4B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23" y="-342"/>
            <a:ext cx="3084513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2B9ABC87-337C-4759-B634-B43FAFB6E4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6351" y="4019686"/>
            <a:ext cx="4822825" cy="277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C:\Users\corlans\AppData\Local\Microsoft\Windows\Temporary Internet Files\Content.IE5\P6FQHV7Z\sheldon logo.jpg">
            <a:extLst>
              <a:ext uri="{FF2B5EF4-FFF2-40B4-BE49-F238E27FC236}">
                <a16:creationId xmlns:a16="http://schemas.microsoft.com/office/drawing/2014/main" id="{B52721AF-DC2A-4324-8AF8-CE8FB84209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14" y="6162008"/>
            <a:ext cx="2448272" cy="430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9BFFA6B-96D8-4730-A40E-B5E7DF2F92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78507" y="7156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630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23" y="-342"/>
            <a:ext cx="3084513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492" y="4083980"/>
            <a:ext cx="4822825" cy="277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corlans\AppData\Local\Microsoft\Windows\Temporary Internet Files\Content.IE5\P6FQHV7Z\sheldon logo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14" y="6162008"/>
            <a:ext cx="2448272" cy="430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altLang="en-US" b="1" dirty="0">
                <a:latin typeface="Tahoma" panose="020B0604030504040204" pitchFamily="34" charset="0"/>
              </a:rPr>
              <a:t>If you are considering music you must be happy to…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939071"/>
          </a:xfrm>
        </p:spPr>
        <p:txBody>
          <a:bodyPr>
            <a:normAutofit/>
          </a:bodyPr>
          <a:lstStyle/>
          <a:p>
            <a:r>
              <a:rPr lang="en-GB" altLang="en-US" sz="4400" dirty="0">
                <a:latin typeface="Arial" panose="020B0604020202020204" pitchFamily="34" charset="0"/>
              </a:rPr>
              <a:t>Perform for an audience</a:t>
            </a:r>
          </a:p>
          <a:p>
            <a:r>
              <a:rPr lang="en-GB" altLang="en-US" sz="4400" dirty="0">
                <a:latin typeface="Arial" panose="020B0604020202020204" pitchFamily="34" charset="0"/>
              </a:rPr>
              <a:t>Perform with other people in a group</a:t>
            </a:r>
          </a:p>
          <a:p>
            <a:r>
              <a:rPr lang="en-GB" altLang="en-US" sz="4400" dirty="0">
                <a:latin typeface="Arial" panose="020B0604020202020204" pitchFamily="34" charset="0"/>
              </a:rPr>
              <a:t>Learn lots of music-specific words</a:t>
            </a:r>
          </a:p>
          <a:p>
            <a:r>
              <a:rPr lang="en-GB" altLang="en-US" sz="4400" dirty="0">
                <a:latin typeface="Arial" panose="020B0604020202020204" pitchFamily="34" charset="0"/>
              </a:rPr>
              <a:t>Listen to lots of different types of music</a:t>
            </a:r>
          </a:p>
          <a:p>
            <a:r>
              <a:rPr lang="en-GB" altLang="en-US" sz="4400" dirty="0">
                <a:latin typeface="Arial" panose="020B0604020202020204" pitchFamily="34" charset="0"/>
              </a:rPr>
              <a:t>Practise your instrument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38B92DC-FA38-4360-AC6C-EBF16D7A461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850858" y="559483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98526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23" y="-342"/>
            <a:ext cx="3084513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492" y="4083980"/>
            <a:ext cx="4822825" cy="277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corlans\AppData\Local\Microsoft\Windows\Temporary Internet Files\Content.IE5\P6FQHV7Z\sheldon logo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14" y="6162008"/>
            <a:ext cx="2448272" cy="430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altLang="en-US" b="1" dirty="0">
                <a:latin typeface="Tahoma" panose="020B0604030504040204" pitchFamily="34" charset="0"/>
              </a:rPr>
              <a:t>If you are considering music you must be able to…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939071"/>
          </a:xfrm>
        </p:spPr>
        <p:txBody>
          <a:bodyPr>
            <a:normAutofit/>
          </a:bodyPr>
          <a:lstStyle/>
          <a:p>
            <a:r>
              <a:rPr lang="en-GB" altLang="en-US" sz="4000" dirty="0">
                <a:latin typeface="Arial" panose="020B0604020202020204" pitchFamily="34" charset="0"/>
              </a:rPr>
              <a:t>Play an instrument</a:t>
            </a:r>
          </a:p>
          <a:p>
            <a:r>
              <a:rPr lang="en-GB" altLang="en-US" sz="4000" dirty="0">
                <a:latin typeface="Arial" panose="020B0604020202020204" pitchFamily="34" charset="0"/>
              </a:rPr>
              <a:t>Work independently</a:t>
            </a:r>
          </a:p>
          <a:p>
            <a:r>
              <a:rPr lang="en-GB" altLang="en-US" sz="4000" dirty="0">
                <a:latin typeface="Arial" panose="020B0604020202020204" pitchFamily="34" charset="0"/>
              </a:rPr>
              <a:t>Cope with new challenges 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7" name="Picture 4" descr="MCj03293070000[1]">
            <a:extLst>
              <a:ext uri="{FF2B5EF4-FFF2-40B4-BE49-F238E27FC236}">
                <a16:creationId xmlns:a16="http://schemas.microsoft.com/office/drawing/2014/main" id="{D69389D6-6A46-486A-BB12-2250C29384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1902" y="4160489"/>
            <a:ext cx="2592387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994E1E2-3CF8-4B02-8E32-2666AC86A32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018427" y="169068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4387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23" y="-342"/>
            <a:ext cx="3084513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175" y="4031655"/>
            <a:ext cx="4822825" cy="277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corlans\AppData\Local\Microsoft\Windows\Temporary Internet Files\Content.IE5\P6FQHV7Z\sheldon logo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14" y="6162008"/>
            <a:ext cx="2448272" cy="430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365125"/>
            <a:ext cx="7431157" cy="1325563"/>
          </a:xfrm>
        </p:spPr>
        <p:txBody>
          <a:bodyPr/>
          <a:lstStyle/>
          <a:p>
            <a:pPr algn="ctr"/>
            <a:r>
              <a:rPr lang="en-GB" altLang="en-US" b="1" dirty="0">
                <a:latin typeface="Tahoma" panose="020B0604030504040204" pitchFamily="34" charset="0"/>
              </a:rPr>
              <a:t>It also helps if…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939071"/>
          </a:xfrm>
        </p:spPr>
        <p:txBody>
          <a:bodyPr>
            <a:normAutofit/>
          </a:bodyPr>
          <a:lstStyle/>
          <a:p>
            <a:r>
              <a:rPr lang="en-GB" altLang="en-US" sz="3600" dirty="0">
                <a:latin typeface="Arial" panose="020B0604020202020204" pitchFamily="34" charset="0"/>
              </a:rPr>
              <a:t>You LIKE music! </a:t>
            </a:r>
          </a:p>
          <a:p>
            <a:r>
              <a:rPr lang="en-GB" altLang="en-US" sz="3600" dirty="0">
                <a:latin typeface="Arial" panose="020B0604020202020204" pitchFamily="34" charset="0"/>
              </a:rPr>
              <a:t>You can read music notation</a:t>
            </a:r>
          </a:p>
          <a:p>
            <a:r>
              <a:rPr lang="en-GB" altLang="en-US" sz="3600" dirty="0">
                <a:latin typeface="Arial" panose="020B0604020202020204" pitchFamily="34" charset="0"/>
              </a:rPr>
              <a:t>You can play an instrument confidently and well, and have instrumental lessons</a:t>
            </a:r>
          </a:p>
          <a:p>
            <a:r>
              <a:rPr lang="en-GB" altLang="en-US" sz="3600" dirty="0">
                <a:latin typeface="Arial" panose="020B0604020202020204" pitchFamily="34" charset="0"/>
              </a:rPr>
              <a:t>You have access to your own instrument or can get your own instrument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53D7852-29F0-48E0-996A-8F22E042693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573063" y="61878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10203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23" y="-342"/>
            <a:ext cx="3084513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492" y="4083980"/>
            <a:ext cx="4822825" cy="277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corlans\AppData\Local\Microsoft\Windows\Temporary Internet Files\Content.IE5\P6FQHV7Z\sheldon logo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14" y="6162008"/>
            <a:ext cx="2448272" cy="430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altLang="en-US" b="1" dirty="0">
                <a:latin typeface="Tahoma" panose="020B0604030504040204" pitchFamily="34" charset="0"/>
              </a:rPr>
              <a:t>There are 4 Areas of Study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200" y="1667635"/>
            <a:ext cx="10515600" cy="4336383"/>
          </a:xfrm>
        </p:spPr>
        <p:txBody>
          <a:bodyPr>
            <a:normAutofit/>
          </a:bodyPr>
          <a:lstStyle/>
          <a:p>
            <a:r>
              <a:rPr lang="en-GB" altLang="en-US" sz="4400" dirty="0">
                <a:latin typeface="Tahoma" panose="020B0604030504040204" pitchFamily="34" charset="0"/>
                <a:cs typeface="Tahoma" panose="020B0604030504040204" pitchFamily="34" charset="0"/>
              </a:rPr>
              <a:t>Western classical tradition 1650–1910</a:t>
            </a:r>
          </a:p>
          <a:p>
            <a:r>
              <a:rPr lang="en-GB" altLang="en-US" sz="4400" dirty="0">
                <a:latin typeface="Tahoma" panose="020B0604030504040204" pitchFamily="34" charset="0"/>
                <a:cs typeface="Tahoma" panose="020B0604030504040204" pitchFamily="34" charset="0"/>
              </a:rPr>
              <a:t>Popular music</a:t>
            </a:r>
          </a:p>
          <a:p>
            <a:r>
              <a:rPr lang="en-GB" altLang="en-US" sz="4400" dirty="0">
                <a:latin typeface="Tahoma" panose="020B0604030504040204" pitchFamily="34" charset="0"/>
                <a:cs typeface="Tahoma" panose="020B0604030504040204" pitchFamily="34" charset="0"/>
              </a:rPr>
              <a:t>Traditional music</a:t>
            </a:r>
          </a:p>
          <a:p>
            <a:r>
              <a:rPr lang="en-GB" altLang="en-US" sz="4400" dirty="0">
                <a:latin typeface="Tahoma" panose="020B0604030504040204" pitchFamily="34" charset="0"/>
                <a:cs typeface="Tahoma" panose="020B0604030504040204" pitchFamily="34" charset="0"/>
              </a:rPr>
              <a:t>Western classical tradition since 1910</a:t>
            </a:r>
          </a:p>
          <a:p>
            <a:endParaRPr lang="en-GB" altLang="en-US" sz="4400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>
              <a:buNone/>
            </a:pPr>
            <a:r>
              <a:rPr lang="en-GB" alt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40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 is an exam on this – 40%</a:t>
            </a:r>
            <a:endParaRPr lang="en-GB" altLang="en-US" sz="4000" b="1" u="sng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EB3135B-B093-4F7A-A8C9-435F4152B3A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438151" y="277402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80479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23" y="-342"/>
            <a:ext cx="3084513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492" y="4083980"/>
            <a:ext cx="4822825" cy="277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corlans\AppData\Local\Microsoft\Windows\Temporary Internet Files\Content.IE5\P6FQHV7Z\sheldon logo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14" y="6162008"/>
            <a:ext cx="2448272" cy="430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altLang="en-US" sz="5400" b="1" dirty="0">
                <a:solidFill>
                  <a:srgbClr val="FF0000"/>
                </a:solidFill>
                <a:latin typeface="Tahoma" panose="020B0604030504040204" pitchFamily="34" charset="0"/>
              </a:rPr>
              <a:t>Study Pieces</a:t>
            </a:r>
            <a:endParaRPr lang="en-GB" sz="54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93907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GB" altLang="en-US" sz="4000" b="1" dirty="0">
                <a:latin typeface="Tahoma" panose="020B0604030504040204" pitchFamily="34" charset="0"/>
                <a:cs typeface="Tahoma" panose="020B0604030504040204" pitchFamily="34" charset="0"/>
              </a:rPr>
              <a:t>The Western Classical Tradition</a:t>
            </a:r>
            <a:r>
              <a:rPr lang="en-GB" altLang="en-US" sz="4000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>
              <a:buNone/>
            </a:pPr>
            <a:r>
              <a:rPr lang="en-GB" altLang="en-US" sz="4000" i="1" dirty="0">
                <a:latin typeface="Tahoma" panose="020B0604030504040204" pitchFamily="34" charset="0"/>
                <a:cs typeface="Tahoma" panose="020B0604030504040204" pitchFamily="34" charset="0"/>
              </a:rPr>
              <a:t>Mozart Clarinet concerto</a:t>
            </a:r>
          </a:p>
          <a:p>
            <a:pPr>
              <a:buNone/>
            </a:pPr>
            <a:r>
              <a:rPr lang="en-GB" altLang="en-US" sz="4000" b="1" dirty="0">
                <a:latin typeface="Tahoma" panose="020B0604030504040204" pitchFamily="34" charset="0"/>
                <a:cs typeface="Tahoma" panose="020B0604030504040204" pitchFamily="34" charset="0"/>
              </a:rPr>
              <a:t>Popular Music </a:t>
            </a:r>
          </a:p>
          <a:p>
            <a:pPr marL="0" indent="0">
              <a:buNone/>
            </a:pPr>
            <a:r>
              <a:rPr lang="en-GB" altLang="en-US" sz="4000" i="1" dirty="0">
                <a:latin typeface="Tahoma" panose="020B0604030504040204" pitchFamily="34" charset="0"/>
                <a:cs typeface="Tahoma" panose="020B0604030504040204" pitchFamily="34" charset="0"/>
              </a:rPr>
              <a:t>Rocky Horror picture show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A15F08A-4452-49A4-9620-5AE8C8AD5E8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744200" y="365125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61784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23" y="-342"/>
            <a:ext cx="3084513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492" y="4083980"/>
            <a:ext cx="4822825" cy="277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corlans\AppData\Local\Microsoft\Windows\Temporary Internet Files\Content.IE5\P6FQHV7Z\sheldon logo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14" y="6162008"/>
            <a:ext cx="2448272" cy="430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79174" y="1690688"/>
            <a:ext cx="11082012" cy="447132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GB" altLang="en-US" sz="4800" dirty="0">
                <a:latin typeface="Arial" panose="020B0604020202020204" pitchFamily="34" charset="0"/>
                <a:cs typeface="Arial" panose="020B0604020202020204" pitchFamily="34" charset="0"/>
              </a:rPr>
              <a:t>COMPONENT 1: Understanding music</a:t>
            </a:r>
          </a:p>
          <a:p>
            <a:pPr>
              <a:buNone/>
            </a:pPr>
            <a:endParaRPr lang="en-GB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en-GB" altLang="en-US" sz="4800" dirty="0">
                <a:latin typeface="Arial" panose="020B0604020202020204" pitchFamily="34" charset="0"/>
                <a:cs typeface="Arial" panose="020B0604020202020204" pitchFamily="34" charset="0"/>
              </a:rPr>
              <a:t>COMPONENT 2: Performing music</a:t>
            </a:r>
          </a:p>
          <a:p>
            <a:pPr>
              <a:buNone/>
            </a:pPr>
            <a:endParaRPr lang="en-GB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en-GB" altLang="en-US" sz="4800" dirty="0">
                <a:latin typeface="Arial" panose="020B0604020202020204" pitchFamily="34" charset="0"/>
                <a:cs typeface="Arial" panose="020B0604020202020204" pitchFamily="34" charset="0"/>
              </a:rPr>
              <a:t>COMPONENT 3: Composing Music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538E611-A68C-4351-B43C-3D17A6401CE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476104" y="616816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23784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B6DEEF85-4D40-49F7-BD29-D4E51750017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z="4000" b="1">
                <a:latin typeface="Tahoma" panose="020B0604030504040204" pitchFamily="34" charset="0"/>
              </a:rPr>
              <a:t>UNIT 1: Listening to and Appraising Music</a:t>
            </a:r>
          </a:p>
        </p:txBody>
      </p:sp>
      <p:pic>
        <p:nvPicPr>
          <p:cNvPr id="10243" name="Picture 3" descr="EN00354_">
            <a:extLst>
              <a:ext uri="{FF2B5EF4-FFF2-40B4-BE49-F238E27FC236}">
                <a16:creationId xmlns:a16="http://schemas.microsoft.com/office/drawing/2014/main" id="{0F6365F3-9C85-41C8-94EC-FE19DEDC5A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4439" y="5359400"/>
            <a:ext cx="1582737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5" name="Text Box 6">
            <a:extLst>
              <a:ext uri="{FF2B5EF4-FFF2-40B4-BE49-F238E27FC236}">
                <a16:creationId xmlns:a16="http://schemas.microsoft.com/office/drawing/2014/main" id="{350687D1-BA6C-4F0B-B05C-22ECBE8F59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8301" y="3133725"/>
            <a:ext cx="1439863" cy="76200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altLang="en-US" sz="4400" b="1">
                <a:latin typeface="Arial" panose="020B0604020202020204" pitchFamily="34" charset="0"/>
              </a:rPr>
              <a:t>40%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35CC4EB1-087B-4BF0-AD8B-2FF50F91D1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23" y="-342"/>
            <a:ext cx="3084513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FE869824-7769-48F1-A0A6-B89C82F0F3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492" y="4083980"/>
            <a:ext cx="4822825" cy="277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 descr="C:\Users\corlans\AppData\Local\Microsoft\Windows\Temporary Internet Files\Content.IE5\P6FQHV7Z\sheldon logo.jpg">
            <a:extLst>
              <a:ext uri="{FF2B5EF4-FFF2-40B4-BE49-F238E27FC236}">
                <a16:creationId xmlns:a16="http://schemas.microsoft.com/office/drawing/2014/main" id="{8A8F4AD6-2371-4EC3-94FB-1311725346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14" y="6162008"/>
            <a:ext cx="2448272" cy="430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56" name="Rectangle 4">
            <a:extLst>
              <a:ext uri="{FF2B5EF4-FFF2-40B4-BE49-F238E27FC236}">
                <a16:creationId xmlns:a16="http://schemas.microsoft.com/office/drawing/2014/main" id="{A3C482A8-D913-4C50-90F7-647D251808D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47851" y="2205038"/>
            <a:ext cx="8569325" cy="41148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GB" altLang="en-US" sz="4000" b="1">
                <a:latin typeface="Arial" panose="020B0604020202020204" pitchFamily="34" charset="0"/>
                <a:cs typeface="Arial" panose="020B0604020202020204" pitchFamily="34" charset="0"/>
              </a:rPr>
              <a:t>1 exam </a:t>
            </a:r>
            <a:r>
              <a:rPr lang="en-GB" altLang="en-US" sz="2400" b="1">
                <a:latin typeface="Arial" panose="020B0604020202020204" pitchFamily="34" charset="0"/>
                <a:cs typeface="Arial" panose="020B0604020202020204" pitchFamily="34" charset="0"/>
              </a:rPr>
              <a:t>(in Year 11)</a:t>
            </a:r>
            <a:r>
              <a:rPr lang="en-GB" altLang="en-US" sz="4000" b="1">
                <a:latin typeface="Arial" panose="020B0604020202020204" pitchFamily="34" charset="0"/>
                <a:cs typeface="Arial" panose="020B0604020202020204" pitchFamily="34" charset="0"/>
              </a:rPr>
              <a:t>	 1 hour 30 mins</a:t>
            </a:r>
          </a:p>
          <a:p>
            <a:pPr eaLnBrk="1" hangingPunct="1">
              <a:buFontTx/>
              <a:buNone/>
            </a:pPr>
            <a:endParaRPr lang="en-GB" altLang="en-US" sz="40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Tx/>
              <a:buNone/>
            </a:pPr>
            <a:endParaRPr lang="en-GB" alt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en-GB" altLang="en-US">
                <a:latin typeface="Tahoma" panose="020B0604030504040204" pitchFamily="34" charset="0"/>
                <a:cs typeface="Tahoma" panose="020B0604030504040204" pitchFamily="34" charset="0"/>
              </a:rPr>
              <a:t>Section A: Listening – unfamiliar music (68 marks)</a:t>
            </a:r>
          </a:p>
          <a:p>
            <a:pPr eaLnBrk="1" hangingPunct="1"/>
            <a:r>
              <a:rPr lang="en-GB" altLang="en-US">
                <a:latin typeface="Tahoma" panose="020B0604030504040204" pitchFamily="34" charset="0"/>
                <a:cs typeface="Tahoma" panose="020B0604030504040204" pitchFamily="34" charset="0"/>
              </a:rPr>
              <a:t>Section B: Study pieces (28 marks)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03A2E9E-0B53-4D15-8D87-0B4546DAA1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3733" y="72310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235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CFBEA021-19D6-4A30-876C-BAF0DFF370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23" y="-342"/>
            <a:ext cx="3084513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E9308592-128E-4AF9-94A3-CD978B7B8A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492" y="4083980"/>
            <a:ext cx="4822825" cy="277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 descr="C:\Users\corlans\AppData\Local\Microsoft\Windows\Temporary Internet Files\Content.IE5\P6FQHV7Z\sheldon logo.jpg">
            <a:extLst>
              <a:ext uri="{FF2B5EF4-FFF2-40B4-BE49-F238E27FC236}">
                <a16:creationId xmlns:a16="http://schemas.microsoft.com/office/drawing/2014/main" id="{3DEA9345-4E0C-4FFB-88D8-78F78E7CC7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14" y="6162008"/>
            <a:ext cx="2448272" cy="430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6" name="Rectangle 2">
            <a:extLst>
              <a:ext uri="{FF2B5EF4-FFF2-40B4-BE49-F238E27FC236}">
                <a16:creationId xmlns:a16="http://schemas.microsoft.com/office/drawing/2014/main" id="{3A3E5D58-302C-4B86-9510-15C85A57C4B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333375"/>
            <a:ext cx="7772400" cy="1143000"/>
          </a:xfrm>
        </p:spPr>
        <p:txBody>
          <a:bodyPr/>
          <a:lstStyle/>
          <a:p>
            <a:pPr eaLnBrk="1" hangingPunct="1"/>
            <a:r>
              <a:rPr lang="en-GB" altLang="en-US" sz="4000" b="1">
                <a:latin typeface="Tahoma" panose="020B0604030504040204" pitchFamily="34" charset="0"/>
              </a:rPr>
              <a:t>UNIT 2: Performing Music</a:t>
            </a:r>
          </a:p>
        </p:txBody>
      </p:sp>
      <p:pic>
        <p:nvPicPr>
          <p:cNvPr id="11267" name="Picture 3" descr="EN00354_">
            <a:extLst>
              <a:ext uri="{FF2B5EF4-FFF2-40B4-BE49-F238E27FC236}">
                <a16:creationId xmlns:a16="http://schemas.microsoft.com/office/drawing/2014/main" id="{0ADE4BB2-5BF7-4F54-B60B-AA2A79988E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0904" y="1103312"/>
            <a:ext cx="169227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Rectangle 4">
            <a:extLst>
              <a:ext uri="{FF2B5EF4-FFF2-40B4-BE49-F238E27FC236}">
                <a16:creationId xmlns:a16="http://schemas.microsoft.com/office/drawing/2014/main" id="{945D3EEF-B1BB-4742-9F71-5B8827632C7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74825" y="2205038"/>
            <a:ext cx="864235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GB" alt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Two performances</a:t>
            </a:r>
          </a:p>
          <a:p>
            <a:pPr eaLnBrk="1" hangingPunct="1">
              <a:defRPr/>
            </a:pPr>
            <a:r>
              <a:rPr lang="en-GB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Performance 1: Solo performance </a:t>
            </a:r>
          </a:p>
          <a:p>
            <a:pPr marL="0" indent="0">
              <a:buNone/>
              <a:defRPr/>
            </a:pPr>
            <a:r>
              <a:rPr lang="en-GB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(36 marks).</a:t>
            </a:r>
          </a:p>
          <a:p>
            <a:pPr eaLnBrk="1" hangingPunct="1">
              <a:defRPr/>
            </a:pPr>
            <a:r>
              <a:rPr lang="en-GB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Performance 2: Ensemble performance</a:t>
            </a:r>
          </a:p>
          <a:p>
            <a:pPr marL="0" indent="0">
              <a:buNone/>
              <a:defRPr/>
            </a:pPr>
            <a:r>
              <a:rPr lang="en-GB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(36 marks).</a:t>
            </a:r>
          </a:p>
        </p:txBody>
      </p:sp>
      <p:sp>
        <p:nvSpPr>
          <p:cNvPr id="11269" name="Text Box 5">
            <a:extLst>
              <a:ext uri="{FF2B5EF4-FFF2-40B4-BE49-F238E27FC236}">
                <a16:creationId xmlns:a16="http://schemas.microsoft.com/office/drawing/2014/main" id="{BCE2D79B-462F-4F1D-87A8-865C6C4E97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0826" y="1916113"/>
            <a:ext cx="1439863" cy="76200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altLang="en-US" sz="4400" b="1">
                <a:latin typeface="Arial" panose="020B0604020202020204" pitchFamily="34" charset="0"/>
              </a:rPr>
              <a:t>30%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B4F00E0-C477-48B2-BC63-FC546135D8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725321" y="299205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24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245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" dur="500"/>
                                        <p:tgtEl>
                                          <p:spTgt spid="245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434</Words>
  <Application>Microsoft Office PowerPoint</Application>
  <PresentationFormat>Widescreen</PresentationFormat>
  <Paragraphs>79</Paragraphs>
  <Slides>14</Slides>
  <Notes>9</Notes>
  <HiddenSlides>0</HiddenSlides>
  <MMClips>14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PowerPoint Presentation</vt:lpstr>
      <vt:lpstr>If you are considering music you must be happy to…</vt:lpstr>
      <vt:lpstr>If you are considering music you must be able to…</vt:lpstr>
      <vt:lpstr>It also helps if…</vt:lpstr>
      <vt:lpstr>There are 4 Areas of Study</vt:lpstr>
      <vt:lpstr>Study Pieces</vt:lpstr>
      <vt:lpstr>PowerPoint Presentation</vt:lpstr>
      <vt:lpstr>UNIT 1: Listening to and Appraising Music</vt:lpstr>
      <vt:lpstr>UNIT 2: Performing Music</vt:lpstr>
      <vt:lpstr>UNIT 3: Composing Music</vt:lpstr>
      <vt:lpstr>How is it the same as year 7, 8 and 9?</vt:lpstr>
      <vt:lpstr>How is it the different as year 7,8 and 9?</vt:lpstr>
      <vt:lpstr>You will benefit from: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Dr Simpson</dc:creator>
  <cp:lastModifiedBy>Mr C Goldsworthy</cp:lastModifiedBy>
  <cp:revision>7</cp:revision>
  <dcterms:created xsi:type="dcterms:W3CDTF">2021-01-12T09:19:14Z</dcterms:created>
  <dcterms:modified xsi:type="dcterms:W3CDTF">2023-01-19T14:34:09Z</dcterms:modified>
</cp:coreProperties>
</file>