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77" r:id="rId5"/>
    <p:sldId id="355" r:id="rId6"/>
    <p:sldId id="365" r:id="rId7"/>
    <p:sldId id="360" r:id="rId8"/>
    <p:sldId id="361" r:id="rId9"/>
    <p:sldId id="362" r:id="rId10"/>
    <p:sldId id="363" r:id="rId11"/>
    <p:sldId id="367" r:id="rId12"/>
    <p:sldId id="368" r:id="rId13"/>
    <p:sldId id="369" r:id="rId14"/>
    <p:sldId id="359" r:id="rId15"/>
    <p:sldId id="357" r:id="rId16"/>
    <p:sldId id="358" r:id="rId17"/>
    <p:sldId id="3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92FDC-0D49-F958-2E4B-81CCB43EA5E1}" v="260" dt="2024-01-26T15:06:25.370"/>
    <p1510:client id="{EBAC43E4-6DC7-21ED-6EBE-B91C5DD60533}" v="7" dt="2024-01-26T14:49:51.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E9DED-761F-430B-A32D-3D289FF3BD29}" type="datetimeFigureOut">
              <a:rPr lang="en-GB" smtClean="0"/>
              <a:t>26/01/2024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321D4-0970-40E8-A124-2BDEC0623F52}" type="slidenum">
              <a:rPr lang="en-GB" smtClean="0"/>
              <a:t>‹#›</a:t>
            </a:fld>
            <a:endParaRPr lang="en-GB"/>
          </a:p>
        </p:txBody>
      </p:sp>
    </p:spTree>
    <p:extLst>
      <p:ext uri="{BB962C8B-B14F-4D97-AF65-F5344CB8AC3E}">
        <p14:creationId xmlns:p14="http://schemas.microsoft.com/office/powerpoint/2010/main" val="425811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1</a:t>
            </a:fld>
            <a:endParaRPr lang="en-GB"/>
          </a:p>
        </p:txBody>
      </p:sp>
    </p:spTree>
    <p:extLst>
      <p:ext uri="{BB962C8B-B14F-4D97-AF65-F5344CB8AC3E}">
        <p14:creationId xmlns:p14="http://schemas.microsoft.com/office/powerpoint/2010/main" val="2448331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10</a:t>
            </a:fld>
            <a:endParaRPr lang="en-GB"/>
          </a:p>
        </p:txBody>
      </p:sp>
    </p:spTree>
    <p:extLst>
      <p:ext uri="{BB962C8B-B14F-4D97-AF65-F5344CB8AC3E}">
        <p14:creationId xmlns:p14="http://schemas.microsoft.com/office/powerpoint/2010/main" val="1226650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11</a:t>
            </a:fld>
            <a:endParaRPr lang="en-GB"/>
          </a:p>
        </p:txBody>
      </p:sp>
    </p:spTree>
    <p:extLst>
      <p:ext uri="{BB962C8B-B14F-4D97-AF65-F5344CB8AC3E}">
        <p14:creationId xmlns:p14="http://schemas.microsoft.com/office/powerpoint/2010/main" val="11893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12</a:t>
            </a:fld>
            <a:endParaRPr lang="en-GB"/>
          </a:p>
        </p:txBody>
      </p:sp>
    </p:spTree>
    <p:extLst>
      <p:ext uri="{BB962C8B-B14F-4D97-AF65-F5344CB8AC3E}">
        <p14:creationId xmlns:p14="http://schemas.microsoft.com/office/powerpoint/2010/main" val="121633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13</a:t>
            </a:fld>
            <a:endParaRPr lang="en-GB"/>
          </a:p>
        </p:txBody>
      </p:sp>
    </p:spTree>
    <p:extLst>
      <p:ext uri="{BB962C8B-B14F-4D97-AF65-F5344CB8AC3E}">
        <p14:creationId xmlns:p14="http://schemas.microsoft.com/office/powerpoint/2010/main" val="2346488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14</a:t>
            </a:fld>
            <a:endParaRPr lang="en-GB"/>
          </a:p>
        </p:txBody>
      </p:sp>
    </p:spTree>
    <p:extLst>
      <p:ext uri="{BB962C8B-B14F-4D97-AF65-F5344CB8AC3E}">
        <p14:creationId xmlns:p14="http://schemas.microsoft.com/office/powerpoint/2010/main" val="276778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2</a:t>
            </a:fld>
            <a:endParaRPr lang="en-GB"/>
          </a:p>
        </p:txBody>
      </p:sp>
    </p:spTree>
    <p:extLst>
      <p:ext uri="{BB962C8B-B14F-4D97-AF65-F5344CB8AC3E}">
        <p14:creationId xmlns:p14="http://schemas.microsoft.com/office/powerpoint/2010/main" val="132655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3</a:t>
            </a:fld>
            <a:endParaRPr lang="en-GB"/>
          </a:p>
        </p:txBody>
      </p:sp>
    </p:spTree>
    <p:extLst>
      <p:ext uri="{BB962C8B-B14F-4D97-AF65-F5344CB8AC3E}">
        <p14:creationId xmlns:p14="http://schemas.microsoft.com/office/powerpoint/2010/main" val="135956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4</a:t>
            </a:fld>
            <a:endParaRPr lang="en-GB"/>
          </a:p>
        </p:txBody>
      </p:sp>
    </p:spTree>
    <p:extLst>
      <p:ext uri="{BB962C8B-B14F-4D97-AF65-F5344CB8AC3E}">
        <p14:creationId xmlns:p14="http://schemas.microsoft.com/office/powerpoint/2010/main" val="405240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5</a:t>
            </a:fld>
            <a:endParaRPr lang="en-GB"/>
          </a:p>
        </p:txBody>
      </p:sp>
    </p:spTree>
    <p:extLst>
      <p:ext uri="{BB962C8B-B14F-4D97-AF65-F5344CB8AC3E}">
        <p14:creationId xmlns:p14="http://schemas.microsoft.com/office/powerpoint/2010/main" val="418826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6</a:t>
            </a:fld>
            <a:endParaRPr lang="en-GB"/>
          </a:p>
        </p:txBody>
      </p:sp>
    </p:spTree>
    <p:extLst>
      <p:ext uri="{BB962C8B-B14F-4D97-AF65-F5344CB8AC3E}">
        <p14:creationId xmlns:p14="http://schemas.microsoft.com/office/powerpoint/2010/main" val="353313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7</a:t>
            </a:fld>
            <a:endParaRPr lang="en-GB"/>
          </a:p>
        </p:txBody>
      </p:sp>
    </p:spTree>
    <p:extLst>
      <p:ext uri="{BB962C8B-B14F-4D97-AF65-F5344CB8AC3E}">
        <p14:creationId xmlns:p14="http://schemas.microsoft.com/office/powerpoint/2010/main" val="169026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8</a:t>
            </a:fld>
            <a:endParaRPr lang="en-GB"/>
          </a:p>
        </p:txBody>
      </p:sp>
    </p:spTree>
    <p:extLst>
      <p:ext uri="{BB962C8B-B14F-4D97-AF65-F5344CB8AC3E}">
        <p14:creationId xmlns:p14="http://schemas.microsoft.com/office/powerpoint/2010/main" val="2575180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9</a:t>
            </a:fld>
            <a:endParaRPr lang="en-GB"/>
          </a:p>
        </p:txBody>
      </p:sp>
    </p:spTree>
    <p:extLst>
      <p:ext uri="{BB962C8B-B14F-4D97-AF65-F5344CB8AC3E}">
        <p14:creationId xmlns:p14="http://schemas.microsoft.com/office/powerpoint/2010/main" val="257306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E90F-D939-453C-AFA0-3468947297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DFFFAA-1426-4ED8-B68E-5CCC7C2686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91128D-740C-4E33-8A80-2B6E710525E0}"/>
              </a:ext>
            </a:extLst>
          </p:cNvPr>
          <p:cNvSpPr>
            <a:spLocks noGrp="1"/>
          </p:cNvSpPr>
          <p:nvPr>
            <p:ph type="dt" sz="half" idx="10"/>
          </p:nvPr>
        </p:nvSpPr>
        <p:spPr/>
        <p:txBody>
          <a:bodyPr/>
          <a:lstStyle/>
          <a:p>
            <a:fld id="{77044622-BAA9-48AE-8300-506D4781F16E}" type="datetimeFigureOut">
              <a:rPr lang="en-GB" smtClean="0"/>
              <a:t>26/01/2024</a:t>
            </a:fld>
            <a:endParaRPr lang="en-GB"/>
          </a:p>
        </p:txBody>
      </p:sp>
      <p:sp>
        <p:nvSpPr>
          <p:cNvPr id="5" name="Footer Placeholder 4">
            <a:extLst>
              <a:ext uri="{FF2B5EF4-FFF2-40B4-BE49-F238E27FC236}">
                <a16:creationId xmlns:a16="http://schemas.microsoft.com/office/drawing/2014/main" id="{A51D9407-4F17-4249-8570-A884EA138D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64C1C-14FC-40A7-82D5-5A66DB5698BC}"/>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272833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716C-C506-40AE-B97F-4A460F04FD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2B7B40-D23E-44BD-B64C-C9AAE12814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343BD7-163A-4A66-AA8A-012F4225D46D}"/>
              </a:ext>
            </a:extLst>
          </p:cNvPr>
          <p:cNvSpPr>
            <a:spLocks noGrp="1"/>
          </p:cNvSpPr>
          <p:nvPr>
            <p:ph type="dt" sz="half" idx="10"/>
          </p:nvPr>
        </p:nvSpPr>
        <p:spPr/>
        <p:txBody>
          <a:bodyPr/>
          <a:lstStyle/>
          <a:p>
            <a:fld id="{77044622-BAA9-48AE-8300-506D4781F16E}" type="datetimeFigureOut">
              <a:rPr lang="en-GB" smtClean="0"/>
              <a:t>26/01/2024</a:t>
            </a:fld>
            <a:endParaRPr lang="en-GB"/>
          </a:p>
        </p:txBody>
      </p:sp>
      <p:sp>
        <p:nvSpPr>
          <p:cNvPr id="5" name="Footer Placeholder 4">
            <a:extLst>
              <a:ext uri="{FF2B5EF4-FFF2-40B4-BE49-F238E27FC236}">
                <a16:creationId xmlns:a16="http://schemas.microsoft.com/office/drawing/2014/main" id="{4AE2A512-D0E9-46FC-9B93-8384350E21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320653-8D44-4C9A-8E82-EF397B90B77B}"/>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8469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4A3B90-3BB5-4A7E-987D-3ED7A3223E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8C33B0-3B7D-4E53-87D3-DEC09A9CED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462EF-3A2E-4F2C-A9BD-3A7BE56AC0E8}"/>
              </a:ext>
            </a:extLst>
          </p:cNvPr>
          <p:cNvSpPr>
            <a:spLocks noGrp="1"/>
          </p:cNvSpPr>
          <p:nvPr>
            <p:ph type="dt" sz="half" idx="10"/>
          </p:nvPr>
        </p:nvSpPr>
        <p:spPr/>
        <p:txBody>
          <a:bodyPr/>
          <a:lstStyle/>
          <a:p>
            <a:fld id="{77044622-BAA9-48AE-8300-506D4781F16E}" type="datetimeFigureOut">
              <a:rPr lang="en-GB" smtClean="0"/>
              <a:t>26/01/2024</a:t>
            </a:fld>
            <a:endParaRPr lang="en-GB"/>
          </a:p>
        </p:txBody>
      </p:sp>
      <p:sp>
        <p:nvSpPr>
          <p:cNvPr id="5" name="Footer Placeholder 4">
            <a:extLst>
              <a:ext uri="{FF2B5EF4-FFF2-40B4-BE49-F238E27FC236}">
                <a16:creationId xmlns:a16="http://schemas.microsoft.com/office/drawing/2014/main" id="{54BC8940-783E-48ED-84DF-222C3B4687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E1917D-2A70-4A6E-8FAB-E9BE4FCECF67}"/>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5418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8C5E6-BCD9-49F8-8531-374B541E08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9F8EB7-BBD4-482C-9610-A858293552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EE33D3-76D6-4E9A-9F65-B38F4C17DED9}"/>
              </a:ext>
            </a:extLst>
          </p:cNvPr>
          <p:cNvSpPr>
            <a:spLocks noGrp="1"/>
          </p:cNvSpPr>
          <p:nvPr>
            <p:ph type="dt" sz="half" idx="10"/>
          </p:nvPr>
        </p:nvSpPr>
        <p:spPr/>
        <p:txBody>
          <a:bodyPr/>
          <a:lstStyle/>
          <a:p>
            <a:fld id="{77044622-BAA9-48AE-8300-506D4781F16E}" type="datetimeFigureOut">
              <a:rPr lang="en-GB" smtClean="0"/>
              <a:t>26/01/2024</a:t>
            </a:fld>
            <a:endParaRPr lang="en-GB"/>
          </a:p>
        </p:txBody>
      </p:sp>
      <p:sp>
        <p:nvSpPr>
          <p:cNvPr id="5" name="Footer Placeholder 4">
            <a:extLst>
              <a:ext uri="{FF2B5EF4-FFF2-40B4-BE49-F238E27FC236}">
                <a16:creationId xmlns:a16="http://schemas.microsoft.com/office/drawing/2014/main" id="{3875F34C-3341-486B-A4BF-10C3190680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1F3B5C-354B-4D20-BD8E-0F2D1B74027E}"/>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2495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3F3B-7BC0-40E8-8A9E-49421B2E1C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B05BCF-434B-47C6-A944-A560333A75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522005-0BE5-4F72-B4B9-BBED1BB58A7C}"/>
              </a:ext>
            </a:extLst>
          </p:cNvPr>
          <p:cNvSpPr>
            <a:spLocks noGrp="1"/>
          </p:cNvSpPr>
          <p:nvPr>
            <p:ph type="dt" sz="half" idx="10"/>
          </p:nvPr>
        </p:nvSpPr>
        <p:spPr/>
        <p:txBody>
          <a:bodyPr/>
          <a:lstStyle/>
          <a:p>
            <a:fld id="{77044622-BAA9-48AE-8300-506D4781F16E}" type="datetimeFigureOut">
              <a:rPr lang="en-GB" smtClean="0"/>
              <a:t>26/01/2024</a:t>
            </a:fld>
            <a:endParaRPr lang="en-GB"/>
          </a:p>
        </p:txBody>
      </p:sp>
      <p:sp>
        <p:nvSpPr>
          <p:cNvPr id="5" name="Footer Placeholder 4">
            <a:extLst>
              <a:ext uri="{FF2B5EF4-FFF2-40B4-BE49-F238E27FC236}">
                <a16:creationId xmlns:a16="http://schemas.microsoft.com/office/drawing/2014/main" id="{4C17CB75-1846-434A-832F-202B1AD84C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D39501-0222-453F-8DBE-6525D2E03D95}"/>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42262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6022-1107-47C2-9AA6-86A4DD1E19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5BE6E-A94B-48FE-B34E-0E10284870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5AA312-A8E5-41A2-8BEA-43C2EACDD3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7E2401-B77C-4B56-A82D-6CABCBAEB6CC}"/>
              </a:ext>
            </a:extLst>
          </p:cNvPr>
          <p:cNvSpPr>
            <a:spLocks noGrp="1"/>
          </p:cNvSpPr>
          <p:nvPr>
            <p:ph type="dt" sz="half" idx="10"/>
          </p:nvPr>
        </p:nvSpPr>
        <p:spPr/>
        <p:txBody>
          <a:bodyPr/>
          <a:lstStyle/>
          <a:p>
            <a:fld id="{77044622-BAA9-48AE-8300-506D4781F16E}" type="datetimeFigureOut">
              <a:rPr lang="en-GB" smtClean="0"/>
              <a:t>26/01/2024</a:t>
            </a:fld>
            <a:endParaRPr lang="en-GB"/>
          </a:p>
        </p:txBody>
      </p:sp>
      <p:sp>
        <p:nvSpPr>
          <p:cNvPr id="6" name="Footer Placeholder 5">
            <a:extLst>
              <a:ext uri="{FF2B5EF4-FFF2-40B4-BE49-F238E27FC236}">
                <a16:creationId xmlns:a16="http://schemas.microsoft.com/office/drawing/2014/main" id="{3FDB443A-93C4-46DE-BE68-B645E8EF14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1054AB-18BB-46FD-ADB4-57227A981BF3}"/>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217635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8BC2-BD26-4FD0-9970-30F37E194D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37D2B5-2AB4-488B-8E36-BEBAB530DE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9F0E80-12A8-40C9-9936-38FE009773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E563E7-66B6-45A0-AA07-A89F4FB145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7EE986-55CF-4DC6-B101-38EB6F3D2B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AF50FD-AA5A-4B4A-AE54-CB361B8B32F7}"/>
              </a:ext>
            </a:extLst>
          </p:cNvPr>
          <p:cNvSpPr>
            <a:spLocks noGrp="1"/>
          </p:cNvSpPr>
          <p:nvPr>
            <p:ph type="dt" sz="half" idx="10"/>
          </p:nvPr>
        </p:nvSpPr>
        <p:spPr/>
        <p:txBody>
          <a:bodyPr/>
          <a:lstStyle/>
          <a:p>
            <a:fld id="{77044622-BAA9-48AE-8300-506D4781F16E}" type="datetimeFigureOut">
              <a:rPr lang="en-GB" smtClean="0"/>
              <a:t>26/01/2024</a:t>
            </a:fld>
            <a:endParaRPr lang="en-GB"/>
          </a:p>
        </p:txBody>
      </p:sp>
      <p:sp>
        <p:nvSpPr>
          <p:cNvPr id="8" name="Footer Placeholder 7">
            <a:extLst>
              <a:ext uri="{FF2B5EF4-FFF2-40B4-BE49-F238E27FC236}">
                <a16:creationId xmlns:a16="http://schemas.microsoft.com/office/drawing/2014/main" id="{63A68C1F-5E9B-4B28-8352-AF5309A597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129FD2-6186-4DFE-9C2C-5209793AB4B9}"/>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229602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99CC-057B-4D2C-91C2-2D9F58778E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DE3184-5816-432C-A51A-BE8A0381928D}"/>
              </a:ext>
            </a:extLst>
          </p:cNvPr>
          <p:cNvSpPr>
            <a:spLocks noGrp="1"/>
          </p:cNvSpPr>
          <p:nvPr>
            <p:ph type="dt" sz="half" idx="10"/>
          </p:nvPr>
        </p:nvSpPr>
        <p:spPr/>
        <p:txBody>
          <a:bodyPr/>
          <a:lstStyle/>
          <a:p>
            <a:fld id="{77044622-BAA9-48AE-8300-506D4781F16E}" type="datetimeFigureOut">
              <a:rPr lang="en-GB" smtClean="0"/>
              <a:t>26/01/2024</a:t>
            </a:fld>
            <a:endParaRPr lang="en-GB"/>
          </a:p>
        </p:txBody>
      </p:sp>
      <p:sp>
        <p:nvSpPr>
          <p:cNvPr id="4" name="Footer Placeholder 3">
            <a:extLst>
              <a:ext uri="{FF2B5EF4-FFF2-40B4-BE49-F238E27FC236}">
                <a16:creationId xmlns:a16="http://schemas.microsoft.com/office/drawing/2014/main" id="{F5A4332E-5B98-47D0-BFB2-BC1AC46585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CB12B8-1C7A-4437-B1C1-CFB70BB39AA2}"/>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61498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85C46A-CAE4-4EDD-98F3-57EC2104651E}"/>
              </a:ext>
            </a:extLst>
          </p:cNvPr>
          <p:cNvSpPr>
            <a:spLocks noGrp="1"/>
          </p:cNvSpPr>
          <p:nvPr>
            <p:ph type="dt" sz="half" idx="10"/>
          </p:nvPr>
        </p:nvSpPr>
        <p:spPr/>
        <p:txBody>
          <a:bodyPr/>
          <a:lstStyle/>
          <a:p>
            <a:fld id="{77044622-BAA9-48AE-8300-506D4781F16E}" type="datetimeFigureOut">
              <a:rPr lang="en-GB" smtClean="0"/>
              <a:t>26/01/2024</a:t>
            </a:fld>
            <a:endParaRPr lang="en-GB"/>
          </a:p>
        </p:txBody>
      </p:sp>
      <p:sp>
        <p:nvSpPr>
          <p:cNvPr id="3" name="Footer Placeholder 2">
            <a:extLst>
              <a:ext uri="{FF2B5EF4-FFF2-40B4-BE49-F238E27FC236}">
                <a16:creationId xmlns:a16="http://schemas.microsoft.com/office/drawing/2014/main" id="{E2A75740-CFD1-45FB-AFF8-68B4F612F5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412B7F-147F-4F69-BFCA-433774A2C3A6}"/>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301572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006-A60F-4651-9254-C676A87EF3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C642-15E1-4E2E-ACF3-93A1692D53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AD6087-EA15-4E2D-8D2D-7B72EF4586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62258B-CBF9-4576-B945-F738D1236A04}"/>
              </a:ext>
            </a:extLst>
          </p:cNvPr>
          <p:cNvSpPr>
            <a:spLocks noGrp="1"/>
          </p:cNvSpPr>
          <p:nvPr>
            <p:ph type="dt" sz="half" idx="10"/>
          </p:nvPr>
        </p:nvSpPr>
        <p:spPr/>
        <p:txBody>
          <a:bodyPr/>
          <a:lstStyle/>
          <a:p>
            <a:fld id="{77044622-BAA9-48AE-8300-506D4781F16E}" type="datetimeFigureOut">
              <a:rPr lang="en-GB" smtClean="0"/>
              <a:t>26/01/2024</a:t>
            </a:fld>
            <a:endParaRPr lang="en-GB"/>
          </a:p>
        </p:txBody>
      </p:sp>
      <p:sp>
        <p:nvSpPr>
          <p:cNvPr id="6" name="Footer Placeholder 5">
            <a:extLst>
              <a:ext uri="{FF2B5EF4-FFF2-40B4-BE49-F238E27FC236}">
                <a16:creationId xmlns:a16="http://schemas.microsoft.com/office/drawing/2014/main" id="{E190FBBC-0341-4E18-979F-6C454EBA17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B5C3D0-8675-48D6-9721-7CEF97E85315}"/>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51052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9B1C1-4745-4FC1-8A5B-0AE327433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FCFB94-AEC5-4D72-9C97-7E4FAE558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367754-175F-4727-97DF-967C1B7BC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B0BA29-6CD8-4D52-8CF9-F85D4BF34A40}"/>
              </a:ext>
            </a:extLst>
          </p:cNvPr>
          <p:cNvSpPr>
            <a:spLocks noGrp="1"/>
          </p:cNvSpPr>
          <p:nvPr>
            <p:ph type="dt" sz="half" idx="10"/>
          </p:nvPr>
        </p:nvSpPr>
        <p:spPr/>
        <p:txBody>
          <a:bodyPr/>
          <a:lstStyle/>
          <a:p>
            <a:fld id="{77044622-BAA9-48AE-8300-506D4781F16E}" type="datetimeFigureOut">
              <a:rPr lang="en-GB" smtClean="0"/>
              <a:t>26/01/2024</a:t>
            </a:fld>
            <a:endParaRPr lang="en-GB"/>
          </a:p>
        </p:txBody>
      </p:sp>
      <p:sp>
        <p:nvSpPr>
          <p:cNvPr id="6" name="Footer Placeholder 5">
            <a:extLst>
              <a:ext uri="{FF2B5EF4-FFF2-40B4-BE49-F238E27FC236}">
                <a16:creationId xmlns:a16="http://schemas.microsoft.com/office/drawing/2014/main" id="{535E179D-1FB5-48F2-A8F1-C635D9376F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AEC499-5CB1-4844-A5DC-3F7F8F78719D}"/>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44366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0D5DB4-D892-40C5-B185-EC172CBCBF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9B58E9-C3E2-4E12-BCF3-6BD4263229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B3C49D-B53B-43A4-8CD8-731F390BFD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44622-BAA9-48AE-8300-506D4781F16E}" type="datetimeFigureOut">
              <a:rPr lang="en-GB" smtClean="0"/>
              <a:t>26/01/2024</a:t>
            </a:fld>
            <a:endParaRPr lang="en-GB"/>
          </a:p>
        </p:txBody>
      </p:sp>
      <p:sp>
        <p:nvSpPr>
          <p:cNvPr id="5" name="Footer Placeholder 4">
            <a:extLst>
              <a:ext uri="{FF2B5EF4-FFF2-40B4-BE49-F238E27FC236}">
                <a16:creationId xmlns:a16="http://schemas.microsoft.com/office/drawing/2014/main" id="{DD0F81D8-B36C-4572-9D68-A72311EE6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A37F11-9154-45C1-9BD1-5297C70147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62B8B-E235-4438-BF4F-E515F13BFE8F}" type="slidenum">
              <a:rPr lang="en-GB" smtClean="0"/>
              <a:t>‹#›</a:t>
            </a:fld>
            <a:endParaRPr lang="en-GB"/>
          </a:p>
        </p:txBody>
      </p:sp>
    </p:spTree>
    <p:extLst>
      <p:ext uri="{BB962C8B-B14F-4D97-AF65-F5344CB8AC3E}">
        <p14:creationId xmlns:p14="http://schemas.microsoft.com/office/powerpoint/2010/main" val="2327724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png"/><Relationship Id="rId11" Type="http://schemas.openxmlformats.org/officeDocument/2006/relationships/image" Target="../media/image5.png"/><Relationship Id="rId5" Type="http://schemas.openxmlformats.org/officeDocument/2006/relationships/notesSlide" Target="../notesSlides/notesSlide1.xml"/><Relationship Id="rId10" Type="http://schemas.openxmlformats.org/officeDocument/2006/relationships/hyperlink" Target="mailto:dmasters@sheldonschool.co.uk" TargetMode="External"/><Relationship Id="rId4" Type="http://schemas.openxmlformats.org/officeDocument/2006/relationships/slideLayout" Target="../slideLayouts/slideLayout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media4.m4a"/><Relationship Id="rId7" Type="http://schemas.openxmlformats.org/officeDocument/2006/relationships/image" Target="../media/image2.png"/><Relationship Id="rId2" Type="http://schemas.microsoft.com/office/2007/relationships/media" Target="../media/media4.m4a"/><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notesSlide" Target="../notesSlides/notesSlide11.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media5.m4a"/><Relationship Id="rId7" Type="http://schemas.openxmlformats.org/officeDocument/2006/relationships/image" Target="../media/image2.png"/><Relationship Id="rId2" Type="http://schemas.microsoft.com/office/2007/relationships/media" Target="../media/media5.m4a"/><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notesSlide" Target="../notesSlides/notesSlide12.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media6.m4a"/><Relationship Id="rId7" Type="http://schemas.openxmlformats.org/officeDocument/2006/relationships/image" Target="../media/image2.png"/><Relationship Id="rId2" Type="http://schemas.microsoft.com/office/2007/relationships/media" Target="../media/media6.m4a"/><Relationship Id="rId1" Type="http://schemas.openxmlformats.org/officeDocument/2006/relationships/tags" Target="../tags/tag13.xml"/><Relationship Id="rId6" Type="http://schemas.openxmlformats.org/officeDocument/2006/relationships/image" Target="../media/image1.png"/><Relationship Id="rId5" Type="http://schemas.openxmlformats.org/officeDocument/2006/relationships/notesSlide" Target="../notesSlides/notesSlide13.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media7.m4a"/><Relationship Id="rId7" Type="http://schemas.openxmlformats.org/officeDocument/2006/relationships/image" Target="../media/image2.png"/><Relationship Id="rId2" Type="http://schemas.microsoft.com/office/2007/relationships/media" Target="../media/media7.m4a"/><Relationship Id="rId1" Type="http://schemas.openxmlformats.org/officeDocument/2006/relationships/tags" Target="../tags/tag14.xml"/><Relationship Id="rId6" Type="http://schemas.openxmlformats.org/officeDocument/2006/relationships/image" Target="../media/image1.png"/><Relationship Id="rId5" Type="http://schemas.openxmlformats.org/officeDocument/2006/relationships/notesSlide" Target="../notesSlides/notesSlide14.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2.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media3.m4a"/><Relationship Id="rId7" Type="http://schemas.openxmlformats.org/officeDocument/2006/relationships/image" Target="../media/image2.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3.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492" y="408243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GB"/>
              <a:t>An introduction to GCSE Modern Foreign Languages</a:t>
            </a:r>
          </a:p>
        </p:txBody>
      </p:sp>
      <p:sp>
        <p:nvSpPr>
          <p:cNvPr id="3" name="Subtitle 2"/>
          <p:cNvSpPr>
            <a:spLocks noGrp="1"/>
          </p:cNvSpPr>
          <p:nvPr>
            <p:ph type="subTitle" idx="1"/>
          </p:nvPr>
        </p:nvSpPr>
        <p:spPr>
          <a:xfrm>
            <a:off x="1524000" y="4295162"/>
            <a:ext cx="9144000" cy="614623"/>
          </a:xfrm>
        </p:spPr>
        <p:txBody>
          <a:bodyPr/>
          <a:lstStyle/>
          <a:p>
            <a:r>
              <a:rPr lang="en-GB"/>
              <a:t>What you will learn. Where it could take you. Who should opt.</a:t>
            </a:r>
          </a:p>
        </p:txBody>
      </p:sp>
      <p:pic>
        <p:nvPicPr>
          <p:cNvPr id="1026" name="Picture 2" descr="C:\Users\corlans\AppData\Local\Microsoft\Windows\Temporary Internet Files\Content.IE5\P6FQHV7Z\sheldon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1A4B4B5-2AB1-4B96-A404-40BB427AC127}"/>
              </a:ext>
            </a:extLst>
          </p:cNvPr>
          <p:cNvPicPr>
            <a:picLocks noChangeAspect="1"/>
          </p:cNvPicPr>
          <p:nvPr/>
        </p:nvPicPr>
        <p:blipFill>
          <a:blip r:embed="rId9"/>
          <a:stretch>
            <a:fillRect/>
          </a:stretch>
        </p:blipFill>
        <p:spPr>
          <a:xfrm>
            <a:off x="3026882" y="5257800"/>
            <a:ext cx="1002041" cy="1235074"/>
          </a:xfrm>
          <a:prstGeom prst="rect">
            <a:avLst/>
          </a:prstGeom>
        </p:spPr>
      </p:pic>
      <p:sp>
        <p:nvSpPr>
          <p:cNvPr id="5" name="TextBox 4">
            <a:extLst>
              <a:ext uri="{FF2B5EF4-FFF2-40B4-BE49-F238E27FC236}">
                <a16:creationId xmlns:a16="http://schemas.microsoft.com/office/drawing/2014/main" id="{871E8283-E778-47D0-9904-2E5AAF60A8E8}"/>
              </a:ext>
            </a:extLst>
          </p:cNvPr>
          <p:cNvSpPr txBox="1"/>
          <p:nvPr/>
        </p:nvSpPr>
        <p:spPr>
          <a:xfrm>
            <a:off x="4023591" y="6144796"/>
            <a:ext cx="4392127" cy="369332"/>
          </a:xfrm>
          <a:prstGeom prst="rect">
            <a:avLst/>
          </a:prstGeom>
          <a:noFill/>
        </p:spPr>
        <p:txBody>
          <a:bodyPr wrap="square" rtlCol="0">
            <a:spAutoFit/>
          </a:bodyPr>
          <a:lstStyle/>
          <a:p>
            <a:r>
              <a:rPr lang="en-GB">
                <a:hlinkClick r:id="rId10"/>
              </a:rPr>
              <a:t>dmasters@sheldonschool.co.uk</a:t>
            </a:r>
            <a:r>
              <a:rPr lang="en-GB"/>
              <a:t> </a:t>
            </a:r>
          </a:p>
        </p:txBody>
      </p:sp>
      <p:pic>
        <p:nvPicPr>
          <p:cNvPr id="6" name="Audio 5">
            <a:hlinkClick r:id="" action="ppaction://media"/>
            <a:extLst>
              <a:ext uri="{FF2B5EF4-FFF2-40B4-BE49-F238E27FC236}">
                <a16:creationId xmlns:a16="http://schemas.microsoft.com/office/drawing/2014/main" id="{DF1B3A8C-0B94-4ABF-B45E-64B7BD8116A4}"/>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988838109"/>
      </p:ext>
    </p:extLst>
  </p:cSld>
  <p:clrMapOvr>
    <a:masterClrMapping/>
  </p:clrMapOvr>
  <mc:AlternateContent xmlns:mc="http://schemas.openxmlformats.org/markup-compatibility/2006" xmlns:p14="http://schemas.microsoft.com/office/powerpoint/2010/main">
    <mc:Choice Requires="p14">
      <p:transition spd="slow" p14:dur="2000" advTm="15331"/>
    </mc:Choice>
    <mc:Fallback xmlns="">
      <p:transition spd="slow" advTm="153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9492" y="408398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lans\AppData\Local\Microsoft\Windows\Temporary Internet Files\Content.IE5\P6FQHV7Z\sheldon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9EB97CC-92E8-4FBC-AB5D-0702BE87FD16}"/>
              </a:ext>
            </a:extLst>
          </p:cNvPr>
          <p:cNvSpPr>
            <a:spLocks noGrp="1"/>
          </p:cNvSpPr>
          <p:nvPr>
            <p:ph type="title"/>
          </p:nvPr>
        </p:nvSpPr>
        <p:spPr/>
        <p:txBody>
          <a:bodyPr/>
          <a:lstStyle/>
          <a:p>
            <a:r>
              <a:rPr lang="en-GB"/>
              <a:t>What you will learn</a:t>
            </a:r>
          </a:p>
        </p:txBody>
      </p:sp>
      <p:pic>
        <p:nvPicPr>
          <p:cNvPr id="3" name="Graphic 2" descr="Chat">
            <a:extLst>
              <a:ext uri="{FF2B5EF4-FFF2-40B4-BE49-F238E27FC236}">
                <a16:creationId xmlns:a16="http://schemas.microsoft.com/office/drawing/2014/main" id="{503408D7-6307-4D6C-A9D1-A2E448A6DA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6951" y="574767"/>
            <a:ext cx="2221684" cy="2221684"/>
          </a:xfrm>
          <a:prstGeom prst="rect">
            <a:avLst/>
          </a:prstGeom>
        </p:spPr>
      </p:pic>
      <p:sp>
        <p:nvSpPr>
          <p:cNvPr id="4" name="Rectangle: Rounded Corners 3">
            <a:extLst>
              <a:ext uri="{FF2B5EF4-FFF2-40B4-BE49-F238E27FC236}">
                <a16:creationId xmlns:a16="http://schemas.microsoft.com/office/drawing/2014/main" id="{4399F11F-2814-498B-B2DA-942FE80060C3}"/>
              </a:ext>
            </a:extLst>
          </p:cNvPr>
          <p:cNvSpPr/>
          <p:nvPr/>
        </p:nvSpPr>
        <p:spPr>
          <a:xfrm>
            <a:off x="1036304" y="1406787"/>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t>Travel and tourism</a:t>
            </a:r>
          </a:p>
        </p:txBody>
      </p:sp>
      <p:sp>
        <p:nvSpPr>
          <p:cNvPr id="12" name="Rectangle: Rounded Corners 11">
            <a:extLst>
              <a:ext uri="{FF2B5EF4-FFF2-40B4-BE49-F238E27FC236}">
                <a16:creationId xmlns:a16="http://schemas.microsoft.com/office/drawing/2014/main" id="{D38B26C7-4EC7-4AF5-A20A-4B44392B9EFB}"/>
              </a:ext>
            </a:extLst>
          </p:cNvPr>
          <p:cNvSpPr/>
          <p:nvPr/>
        </p:nvSpPr>
        <p:spPr>
          <a:xfrm>
            <a:off x="3935835" y="2448449"/>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Accommodation</a:t>
            </a:r>
          </a:p>
        </p:txBody>
      </p:sp>
      <p:sp>
        <p:nvSpPr>
          <p:cNvPr id="13" name="Rectangle: Rounded Corners 12">
            <a:extLst>
              <a:ext uri="{FF2B5EF4-FFF2-40B4-BE49-F238E27FC236}">
                <a16:creationId xmlns:a16="http://schemas.microsoft.com/office/drawing/2014/main" id="{AA248637-E2A8-4CEF-BC4E-B78009EF857E}"/>
              </a:ext>
            </a:extLst>
          </p:cNvPr>
          <p:cNvSpPr/>
          <p:nvPr/>
        </p:nvSpPr>
        <p:spPr>
          <a:xfrm>
            <a:off x="3935835" y="3492091"/>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Tourist attractions</a:t>
            </a:r>
          </a:p>
        </p:txBody>
      </p:sp>
      <p:sp>
        <p:nvSpPr>
          <p:cNvPr id="15" name="Arrow: Right 14">
            <a:extLst>
              <a:ext uri="{FF2B5EF4-FFF2-40B4-BE49-F238E27FC236}">
                <a16:creationId xmlns:a16="http://schemas.microsoft.com/office/drawing/2014/main" id="{4FD89148-7571-4F04-A8A7-E8EAC2622A4B}"/>
              </a:ext>
            </a:extLst>
          </p:cNvPr>
          <p:cNvSpPr/>
          <p:nvPr/>
        </p:nvSpPr>
        <p:spPr>
          <a:xfrm>
            <a:off x="2298583" y="2625754"/>
            <a:ext cx="1182848" cy="62917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D3913A57-ABBC-418E-950D-B74E4CCF8142}"/>
              </a:ext>
            </a:extLst>
          </p:cNvPr>
          <p:cNvSpPr/>
          <p:nvPr/>
        </p:nvSpPr>
        <p:spPr>
          <a:xfrm>
            <a:off x="2279009" y="3603073"/>
            <a:ext cx="1182848" cy="62917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82C173B-00A8-6D7B-B9CC-39A7DE131D2C}"/>
              </a:ext>
            </a:extLst>
          </p:cNvPr>
          <p:cNvSpPr txBox="1"/>
          <p:nvPr/>
        </p:nvSpPr>
        <p:spPr>
          <a:xfrm>
            <a:off x="531934" y="4819650"/>
            <a:ext cx="99616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ea typeface="Calibri"/>
                <a:cs typeface="Calibri"/>
              </a:rPr>
              <a:t>Linguists who wish to travel in the future will enjoy this theme. The knowledge you learn here will enable you to make your own choices, become more independent and experience new cultures.</a:t>
            </a:r>
            <a:endParaRPr lang="en-US" sz="2400"/>
          </a:p>
        </p:txBody>
      </p:sp>
    </p:spTree>
    <p:custDataLst>
      <p:tags r:id="rId1"/>
    </p:custDataLst>
    <p:extLst>
      <p:ext uri="{BB962C8B-B14F-4D97-AF65-F5344CB8AC3E}">
        <p14:creationId xmlns:p14="http://schemas.microsoft.com/office/powerpoint/2010/main" val="3783183533"/>
      </p:ext>
    </p:extLst>
  </p:cSld>
  <p:clrMapOvr>
    <a:masterClrMapping/>
  </p:clrMapOvr>
  <mc:AlternateContent xmlns:mc="http://schemas.openxmlformats.org/markup-compatibility/2006" xmlns:p14="http://schemas.microsoft.com/office/powerpoint/2010/main">
    <mc:Choice Requires="p14">
      <p:transition spd="slow" p14:dur="2000" advTm="13120"/>
    </mc:Choice>
    <mc:Fallback xmlns="">
      <p:transition spd="slow" advTm="1312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492" y="408398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lans\AppData\Local\Microsoft\Windows\Temporary Internet Files\Content.IE5\P6FQHV7Z\sheldon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9EB97CC-92E8-4FBC-AB5D-0702BE87FD16}"/>
              </a:ext>
            </a:extLst>
          </p:cNvPr>
          <p:cNvSpPr>
            <a:spLocks noGrp="1"/>
          </p:cNvSpPr>
          <p:nvPr>
            <p:ph type="title"/>
          </p:nvPr>
        </p:nvSpPr>
        <p:spPr/>
        <p:txBody>
          <a:bodyPr/>
          <a:lstStyle/>
          <a:p>
            <a:r>
              <a:rPr lang="en-GB"/>
              <a:t>How you will be assessed</a:t>
            </a:r>
          </a:p>
        </p:txBody>
      </p:sp>
      <p:pic>
        <p:nvPicPr>
          <p:cNvPr id="3" name="Picture 2">
            <a:extLst>
              <a:ext uri="{FF2B5EF4-FFF2-40B4-BE49-F238E27FC236}">
                <a16:creationId xmlns:a16="http://schemas.microsoft.com/office/drawing/2014/main" id="{459B564A-BEB2-4C1F-BAF2-8F5A507F8DAC}"/>
              </a:ext>
            </a:extLst>
          </p:cNvPr>
          <p:cNvPicPr>
            <a:picLocks noChangeAspect="1"/>
          </p:cNvPicPr>
          <p:nvPr/>
        </p:nvPicPr>
        <p:blipFill>
          <a:blip r:embed="rId9"/>
          <a:stretch>
            <a:fillRect/>
          </a:stretch>
        </p:blipFill>
        <p:spPr>
          <a:xfrm>
            <a:off x="1216658" y="1214688"/>
            <a:ext cx="4712073" cy="4947320"/>
          </a:xfrm>
          <a:prstGeom prst="rect">
            <a:avLst/>
          </a:prstGeom>
        </p:spPr>
      </p:pic>
      <p:sp>
        <p:nvSpPr>
          <p:cNvPr id="8" name="Rectangle: Rounded Corners 7">
            <a:extLst>
              <a:ext uri="{FF2B5EF4-FFF2-40B4-BE49-F238E27FC236}">
                <a16:creationId xmlns:a16="http://schemas.microsoft.com/office/drawing/2014/main" id="{AACF6E42-814B-49F1-AFA9-F3A615B52E2E}"/>
              </a:ext>
            </a:extLst>
          </p:cNvPr>
          <p:cNvSpPr/>
          <p:nvPr/>
        </p:nvSpPr>
        <p:spPr>
          <a:xfrm>
            <a:off x="6767130" y="2252751"/>
            <a:ext cx="3652007" cy="26520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25%</a:t>
            </a:r>
          </a:p>
          <a:p>
            <a:pPr algn="ctr"/>
            <a:r>
              <a:rPr lang="en-GB" sz="2400"/>
              <a:t>All assessed in exams at the end of the course</a:t>
            </a:r>
          </a:p>
        </p:txBody>
      </p:sp>
      <p:pic>
        <p:nvPicPr>
          <p:cNvPr id="4" name="Audio 3">
            <a:hlinkClick r:id="" action="ppaction://media"/>
            <a:extLst>
              <a:ext uri="{FF2B5EF4-FFF2-40B4-BE49-F238E27FC236}">
                <a16:creationId xmlns:a16="http://schemas.microsoft.com/office/drawing/2014/main" id="{0867AA80-D040-4208-B354-DC21190DD416}"/>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338078763"/>
      </p:ext>
    </p:extLst>
  </p:cSld>
  <p:clrMapOvr>
    <a:masterClrMapping/>
  </p:clrMapOvr>
  <mc:AlternateContent xmlns:mc="http://schemas.openxmlformats.org/markup-compatibility/2006" xmlns:p14="http://schemas.microsoft.com/office/powerpoint/2010/main">
    <mc:Choice Requires="p14">
      <p:transition spd="slow" p14:dur="2000" advTm="18494"/>
    </mc:Choice>
    <mc:Fallback xmlns="">
      <p:transition spd="slow" advTm="184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492" y="408398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lans\AppData\Local\Microsoft\Windows\Temporary Internet Files\Content.IE5\P6FQHV7Z\sheldon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9EB97CC-92E8-4FBC-AB5D-0702BE87FD16}"/>
              </a:ext>
            </a:extLst>
          </p:cNvPr>
          <p:cNvSpPr>
            <a:spLocks noGrp="1"/>
          </p:cNvSpPr>
          <p:nvPr>
            <p:ph type="title"/>
          </p:nvPr>
        </p:nvSpPr>
        <p:spPr/>
        <p:txBody>
          <a:bodyPr/>
          <a:lstStyle/>
          <a:p>
            <a:pPr algn="ctr"/>
            <a:r>
              <a:rPr lang="en-GB"/>
              <a:t>Your future career</a:t>
            </a:r>
          </a:p>
        </p:txBody>
      </p:sp>
      <p:pic>
        <p:nvPicPr>
          <p:cNvPr id="6" name="Picture 5">
            <a:extLst>
              <a:ext uri="{FF2B5EF4-FFF2-40B4-BE49-F238E27FC236}">
                <a16:creationId xmlns:a16="http://schemas.microsoft.com/office/drawing/2014/main" id="{E575E8AF-2E15-4A4E-A5F9-5E2DC9CDF8BC}"/>
              </a:ext>
            </a:extLst>
          </p:cNvPr>
          <p:cNvPicPr>
            <a:picLocks noChangeAspect="1"/>
          </p:cNvPicPr>
          <p:nvPr/>
        </p:nvPicPr>
        <p:blipFill>
          <a:blip r:embed="rId9"/>
          <a:stretch>
            <a:fillRect/>
          </a:stretch>
        </p:blipFill>
        <p:spPr>
          <a:xfrm>
            <a:off x="430814" y="1570958"/>
            <a:ext cx="11391900" cy="4591050"/>
          </a:xfrm>
          <a:prstGeom prst="rect">
            <a:avLst/>
          </a:prstGeom>
        </p:spPr>
      </p:pic>
      <p:pic>
        <p:nvPicPr>
          <p:cNvPr id="7" name="Audio 6">
            <a:hlinkClick r:id="" action="ppaction://media"/>
            <a:extLst>
              <a:ext uri="{FF2B5EF4-FFF2-40B4-BE49-F238E27FC236}">
                <a16:creationId xmlns:a16="http://schemas.microsoft.com/office/drawing/2014/main" id="{F0DAC9A5-5A9E-4B27-8F1E-57E9282C7C7A}"/>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387272565"/>
      </p:ext>
    </p:extLst>
  </p:cSld>
  <p:clrMapOvr>
    <a:masterClrMapping/>
  </p:clrMapOvr>
  <mc:AlternateContent xmlns:mc="http://schemas.openxmlformats.org/markup-compatibility/2006" xmlns:p14="http://schemas.microsoft.com/office/powerpoint/2010/main">
    <mc:Choice Requires="p14">
      <p:transition spd="slow" p14:dur="2000" advTm="46108"/>
    </mc:Choice>
    <mc:Fallback xmlns="">
      <p:transition spd="slow" advTm="461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492" y="408398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lans\AppData\Local\Microsoft\Windows\Temporary Internet Files\Content.IE5\P6FQHV7Z\sheldon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9EB97CC-92E8-4FBC-AB5D-0702BE87FD16}"/>
              </a:ext>
            </a:extLst>
          </p:cNvPr>
          <p:cNvSpPr>
            <a:spLocks noGrp="1"/>
          </p:cNvSpPr>
          <p:nvPr>
            <p:ph type="title"/>
          </p:nvPr>
        </p:nvSpPr>
        <p:spPr/>
        <p:txBody>
          <a:bodyPr/>
          <a:lstStyle/>
          <a:p>
            <a:r>
              <a:rPr lang="en-GB"/>
              <a:t>Who should opt</a:t>
            </a:r>
          </a:p>
        </p:txBody>
      </p:sp>
      <p:pic>
        <p:nvPicPr>
          <p:cNvPr id="3" name="Picture 2">
            <a:extLst>
              <a:ext uri="{FF2B5EF4-FFF2-40B4-BE49-F238E27FC236}">
                <a16:creationId xmlns:a16="http://schemas.microsoft.com/office/drawing/2014/main" id="{26AFF624-9A90-4526-A32C-13379DCB17A9}"/>
              </a:ext>
            </a:extLst>
          </p:cNvPr>
          <p:cNvPicPr>
            <a:picLocks noChangeAspect="1"/>
          </p:cNvPicPr>
          <p:nvPr/>
        </p:nvPicPr>
        <p:blipFill>
          <a:blip r:embed="rId9"/>
          <a:stretch>
            <a:fillRect/>
          </a:stretch>
        </p:blipFill>
        <p:spPr>
          <a:xfrm>
            <a:off x="1816478" y="1946872"/>
            <a:ext cx="6360012" cy="3245913"/>
          </a:xfrm>
          <a:prstGeom prst="rect">
            <a:avLst/>
          </a:prstGeom>
        </p:spPr>
      </p:pic>
      <p:pic>
        <p:nvPicPr>
          <p:cNvPr id="4" name="Audio 3">
            <a:hlinkClick r:id="" action="ppaction://media"/>
            <a:extLst>
              <a:ext uri="{FF2B5EF4-FFF2-40B4-BE49-F238E27FC236}">
                <a16:creationId xmlns:a16="http://schemas.microsoft.com/office/drawing/2014/main" id="{56710CFF-5BA7-4402-AC5C-5BF44E58A847}"/>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735486754"/>
      </p:ext>
    </p:extLst>
  </p:cSld>
  <p:clrMapOvr>
    <a:masterClrMapping/>
  </p:clrMapOvr>
  <mc:AlternateContent xmlns:mc="http://schemas.openxmlformats.org/markup-compatibility/2006" xmlns:p14="http://schemas.microsoft.com/office/powerpoint/2010/main">
    <mc:Choice Requires="p14">
      <p:transition spd="slow" p14:dur="2000" advTm="45200"/>
    </mc:Choice>
    <mc:Fallback xmlns="">
      <p:transition spd="slow" advTm="45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492" y="408398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lans\AppData\Local\Microsoft\Windows\Temporary Internet Files\Content.IE5\P6FQHV7Z\sheldon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9EB97CC-92E8-4FBC-AB5D-0702BE87FD16}"/>
              </a:ext>
            </a:extLst>
          </p:cNvPr>
          <p:cNvSpPr>
            <a:spLocks noGrp="1"/>
          </p:cNvSpPr>
          <p:nvPr>
            <p:ph type="title"/>
          </p:nvPr>
        </p:nvSpPr>
        <p:spPr/>
        <p:txBody>
          <a:bodyPr/>
          <a:lstStyle/>
          <a:p>
            <a:r>
              <a:rPr lang="en-GB"/>
              <a:t>Who can help</a:t>
            </a:r>
          </a:p>
        </p:txBody>
      </p:sp>
      <p:pic>
        <p:nvPicPr>
          <p:cNvPr id="7" name="Picture 6">
            <a:extLst>
              <a:ext uri="{FF2B5EF4-FFF2-40B4-BE49-F238E27FC236}">
                <a16:creationId xmlns:a16="http://schemas.microsoft.com/office/drawing/2014/main" id="{3CC7A9DB-8818-4A5C-8F98-9E273A3A800E}"/>
              </a:ext>
            </a:extLst>
          </p:cNvPr>
          <p:cNvPicPr>
            <a:picLocks noChangeAspect="1"/>
          </p:cNvPicPr>
          <p:nvPr/>
        </p:nvPicPr>
        <p:blipFill>
          <a:blip r:embed="rId9"/>
          <a:stretch>
            <a:fillRect/>
          </a:stretch>
        </p:blipFill>
        <p:spPr>
          <a:xfrm>
            <a:off x="2399251" y="1357355"/>
            <a:ext cx="6068037" cy="4716951"/>
          </a:xfrm>
          <a:prstGeom prst="rect">
            <a:avLst/>
          </a:prstGeom>
        </p:spPr>
      </p:pic>
      <p:pic>
        <p:nvPicPr>
          <p:cNvPr id="2" name="Audio 1">
            <a:hlinkClick r:id="" action="ppaction://media"/>
            <a:extLst>
              <a:ext uri="{FF2B5EF4-FFF2-40B4-BE49-F238E27FC236}">
                <a16:creationId xmlns:a16="http://schemas.microsoft.com/office/drawing/2014/main" id="{5C59F3D5-EFAB-4D6B-9044-0A7709D5789A}"/>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728798388"/>
      </p:ext>
    </p:extLst>
  </p:cSld>
  <p:clrMapOvr>
    <a:masterClrMapping/>
  </p:clrMapOvr>
  <mc:AlternateContent xmlns:mc="http://schemas.openxmlformats.org/markup-compatibility/2006" xmlns:p14="http://schemas.microsoft.com/office/powerpoint/2010/main">
    <mc:Choice Requires="p14">
      <p:transition spd="slow" p14:dur="2000" advTm="17638"/>
    </mc:Choice>
    <mc:Fallback xmlns="">
      <p:transition spd="slow" advTm="176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492" y="408398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lans\AppData\Local\Microsoft\Windows\Temporary Internet Files\Content.IE5\P6FQHV7Z\sheldon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ctr"/>
            <a:r>
              <a:rPr lang="en-GB"/>
              <a:t>What it gives you</a:t>
            </a:r>
          </a:p>
        </p:txBody>
      </p:sp>
      <p:sp>
        <p:nvSpPr>
          <p:cNvPr id="9" name="Subtitle 2">
            <a:extLst>
              <a:ext uri="{FF2B5EF4-FFF2-40B4-BE49-F238E27FC236}">
                <a16:creationId xmlns:a16="http://schemas.microsoft.com/office/drawing/2014/main" id="{3E1F568A-6BF6-4FF4-8B2B-CF8088B3151D}"/>
              </a:ext>
            </a:extLst>
          </p:cNvPr>
          <p:cNvSpPr txBox="1">
            <a:spLocks/>
          </p:cNvSpPr>
          <p:nvPr/>
        </p:nvSpPr>
        <p:spPr>
          <a:xfrm>
            <a:off x="1907840" y="5079699"/>
            <a:ext cx="8880401" cy="614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t>The ability to empathise with others from diverse backgrounds</a:t>
            </a:r>
          </a:p>
          <a:p>
            <a:pPr marL="0" indent="0">
              <a:buNone/>
            </a:pPr>
            <a:r>
              <a:rPr lang="en-GB" sz="2400"/>
              <a:t>Proven communication skills</a:t>
            </a:r>
          </a:p>
        </p:txBody>
      </p:sp>
      <p:pic>
        <p:nvPicPr>
          <p:cNvPr id="6" name="Picture 5">
            <a:extLst>
              <a:ext uri="{FF2B5EF4-FFF2-40B4-BE49-F238E27FC236}">
                <a16:creationId xmlns:a16="http://schemas.microsoft.com/office/drawing/2014/main" id="{9E56C563-EEC7-445A-A289-BE907F990633}"/>
              </a:ext>
            </a:extLst>
          </p:cNvPr>
          <p:cNvPicPr>
            <a:picLocks noChangeAspect="1"/>
          </p:cNvPicPr>
          <p:nvPr/>
        </p:nvPicPr>
        <p:blipFill>
          <a:blip r:embed="rId9"/>
          <a:stretch>
            <a:fillRect/>
          </a:stretch>
        </p:blipFill>
        <p:spPr>
          <a:xfrm>
            <a:off x="3273192" y="1366838"/>
            <a:ext cx="5645616" cy="3573906"/>
          </a:xfrm>
          <a:prstGeom prst="rect">
            <a:avLst/>
          </a:prstGeom>
        </p:spPr>
      </p:pic>
      <p:pic>
        <p:nvPicPr>
          <p:cNvPr id="7" name="Audio 6">
            <a:hlinkClick r:id="" action="ppaction://media"/>
            <a:extLst>
              <a:ext uri="{FF2B5EF4-FFF2-40B4-BE49-F238E27FC236}">
                <a16:creationId xmlns:a16="http://schemas.microsoft.com/office/drawing/2014/main" id="{EAC31147-7F5D-4EA7-8916-128D652A6E5D}"/>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54387813"/>
      </p:ext>
    </p:extLst>
  </p:cSld>
  <p:clrMapOvr>
    <a:masterClrMapping/>
  </p:clrMapOvr>
  <mc:AlternateContent xmlns:mc="http://schemas.openxmlformats.org/markup-compatibility/2006" xmlns:p14="http://schemas.microsoft.com/office/powerpoint/2010/main">
    <mc:Choice Requires="p14">
      <p:transition spd="slow" p14:dur="2000" advTm="36185"/>
    </mc:Choice>
    <mc:Fallback xmlns="">
      <p:transition spd="slow" advTm="361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492" y="408398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lans\AppData\Local\Microsoft\Windows\Temporary Internet Files\Content.IE5\P6FQHV7Z\sheldon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9EB97CC-92E8-4FBC-AB5D-0702BE87FD16}"/>
              </a:ext>
            </a:extLst>
          </p:cNvPr>
          <p:cNvSpPr>
            <a:spLocks noGrp="1"/>
          </p:cNvSpPr>
          <p:nvPr>
            <p:ph type="title"/>
          </p:nvPr>
        </p:nvSpPr>
        <p:spPr/>
        <p:txBody>
          <a:bodyPr/>
          <a:lstStyle/>
          <a:p>
            <a:r>
              <a:rPr lang="en-GB"/>
              <a:t>The language choice</a:t>
            </a:r>
          </a:p>
        </p:txBody>
      </p:sp>
      <p:pic>
        <p:nvPicPr>
          <p:cNvPr id="2" name="Picture 1">
            <a:extLst>
              <a:ext uri="{FF2B5EF4-FFF2-40B4-BE49-F238E27FC236}">
                <a16:creationId xmlns:a16="http://schemas.microsoft.com/office/drawing/2014/main" id="{E5DEF384-CEC6-468F-95C5-83EA93A4F0F8}"/>
              </a:ext>
            </a:extLst>
          </p:cNvPr>
          <p:cNvPicPr>
            <a:picLocks noChangeAspect="1"/>
          </p:cNvPicPr>
          <p:nvPr/>
        </p:nvPicPr>
        <p:blipFill>
          <a:blip r:embed="rId9"/>
          <a:stretch>
            <a:fillRect/>
          </a:stretch>
        </p:blipFill>
        <p:spPr>
          <a:xfrm>
            <a:off x="1921080" y="1447353"/>
            <a:ext cx="8095488" cy="4206825"/>
          </a:xfrm>
          <a:prstGeom prst="rect">
            <a:avLst/>
          </a:prstGeom>
        </p:spPr>
      </p:pic>
      <p:pic>
        <p:nvPicPr>
          <p:cNvPr id="4" name="Audio 3">
            <a:hlinkClick r:id="" action="ppaction://media"/>
            <a:extLst>
              <a:ext uri="{FF2B5EF4-FFF2-40B4-BE49-F238E27FC236}">
                <a16:creationId xmlns:a16="http://schemas.microsoft.com/office/drawing/2014/main" id="{3545C15C-F6B9-4084-9C0B-C01607E6100F}"/>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100382807"/>
      </p:ext>
    </p:extLst>
  </p:cSld>
  <p:clrMapOvr>
    <a:masterClrMapping/>
  </p:clrMapOvr>
  <mc:AlternateContent xmlns:mc="http://schemas.openxmlformats.org/markup-compatibility/2006" xmlns:p14="http://schemas.microsoft.com/office/powerpoint/2010/main">
    <mc:Choice Requires="p14">
      <p:transition spd="slow" p14:dur="2000" advTm="45658"/>
    </mc:Choice>
    <mc:Fallback xmlns="">
      <p:transition spd="slow" advTm="456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9492" y="408398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lans\AppData\Local\Microsoft\Windows\Temporary Internet Files\Content.IE5\P6FQHV7Z\sheldon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9EB97CC-92E8-4FBC-AB5D-0702BE87FD16}"/>
              </a:ext>
            </a:extLst>
          </p:cNvPr>
          <p:cNvSpPr>
            <a:spLocks noGrp="1"/>
          </p:cNvSpPr>
          <p:nvPr>
            <p:ph type="title"/>
          </p:nvPr>
        </p:nvSpPr>
        <p:spPr/>
        <p:txBody>
          <a:bodyPr/>
          <a:lstStyle/>
          <a:p>
            <a:r>
              <a:rPr lang="en-GB"/>
              <a:t>What you will learn</a:t>
            </a:r>
          </a:p>
        </p:txBody>
      </p:sp>
      <p:pic>
        <p:nvPicPr>
          <p:cNvPr id="3" name="Graphic 2" descr="Chat">
            <a:extLst>
              <a:ext uri="{FF2B5EF4-FFF2-40B4-BE49-F238E27FC236}">
                <a16:creationId xmlns:a16="http://schemas.microsoft.com/office/drawing/2014/main" id="{503408D7-6307-4D6C-A9D1-A2E448A6DA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90589" y="-187259"/>
            <a:ext cx="2221684" cy="2221684"/>
          </a:xfrm>
          <a:prstGeom prst="rect">
            <a:avLst/>
          </a:prstGeom>
        </p:spPr>
      </p:pic>
      <p:sp>
        <p:nvSpPr>
          <p:cNvPr id="4" name="Rectangle: Rounded Corners 3">
            <a:extLst>
              <a:ext uri="{FF2B5EF4-FFF2-40B4-BE49-F238E27FC236}">
                <a16:creationId xmlns:a16="http://schemas.microsoft.com/office/drawing/2014/main" id="{4399F11F-2814-498B-B2DA-942FE80060C3}"/>
              </a:ext>
            </a:extLst>
          </p:cNvPr>
          <p:cNvSpPr/>
          <p:nvPr/>
        </p:nvSpPr>
        <p:spPr>
          <a:xfrm>
            <a:off x="242521" y="1690688"/>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My personal world</a:t>
            </a:r>
          </a:p>
        </p:txBody>
      </p:sp>
      <p:sp>
        <p:nvSpPr>
          <p:cNvPr id="10" name="Rectangle: Rounded Corners 9">
            <a:extLst>
              <a:ext uri="{FF2B5EF4-FFF2-40B4-BE49-F238E27FC236}">
                <a16:creationId xmlns:a16="http://schemas.microsoft.com/office/drawing/2014/main" id="{72682F4E-C45B-45F2-8383-1DDA4D0390F5}"/>
              </a:ext>
            </a:extLst>
          </p:cNvPr>
          <p:cNvSpPr/>
          <p:nvPr/>
        </p:nvSpPr>
        <p:spPr>
          <a:xfrm>
            <a:off x="242521" y="2907246"/>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Lifestyle and wellbeing</a:t>
            </a:r>
          </a:p>
        </p:txBody>
      </p:sp>
      <p:sp>
        <p:nvSpPr>
          <p:cNvPr id="11" name="Rectangle: Rounded Corners 10">
            <a:extLst>
              <a:ext uri="{FF2B5EF4-FFF2-40B4-BE49-F238E27FC236}">
                <a16:creationId xmlns:a16="http://schemas.microsoft.com/office/drawing/2014/main" id="{F3DB4BC2-5338-4CA0-A430-AA31BF6DA4B6}"/>
              </a:ext>
            </a:extLst>
          </p:cNvPr>
          <p:cNvSpPr/>
          <p:nvPr/>
        </p:nvSpPr>
        <p:spPr>
          <a:xfrm>
            <a:off x="242521" y="4126171"/>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My neighbourhood</a:t>
            </a:r>
          </a:p>
        </p:txBody>
      </p:sp>
      <p:sp>
        <p:nvSpPr>
          <p:cNvPr id="12" name="Rectangle: Rounded Corners 11">
            <a:extLst>
              <a:ext uri="{FF2B5EF4-FFF2-40B4-BE49-F238E27FC236}">
                <a16:creationId xmlns:a16="http://schemas.microsoft.com/office/drawing/2014/main" id="{183266BF-36CB-4941-99BF-28DAFE488D74}"/>
              </a:ext>
            </a:extLst>
          </p:cNvPr>
          <p:cNvSpPr/>
          <p:nvPr/>
        </p:nvSpPr>
        <p:spPr>
          <a:xfrm>
            <a:off x="5874497" y="1689653"/>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Media and technology</a:t>
            </a:r>
          </a:p>
        </p:txBody>
      </p:sp>
      <p:sp>
        <p:nvSpPr>
          <p:cNvPr id="13" name="Rectangle: Rounded Corners 12">
            <a:extLst>
              <a:ext uri="{FF2B5EF4-FFF2-40B4-BE49-F238E27FC236}">
                <a16:creationId xmlns:a16="http://schemas.microsoft.com/office/drawing/2014/main" id="{B43D38AE-9E1C-4BF0-BD91-EA540C833F8D}"/>
              </a:ext>
            </a:extLst>
          </p:cNvPr>
          <p:cNvSpPr/>
          <p:nvPr/>
        </p:nvSpPr>
        <p:spPr>
          <a:xfrm>
            <a:off x="5874497" y="2886816"/>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Studying and my future</a:t>
            </a:r>
          </a:p>
        </p:txBody>
      </p:sp>
      <p:sp>
        <p:nvSpPr>
          <p:cNvPr id="14" name="Rectangle: Rounded Corners 13">
            <a:extLst>
              <a:ext uri="{FF2B5EF4-FFF2-40B4-BE49-F238E27FC236}">
                <a16:creationId xmlns:a16="http://schemas.microsoft.com/office/drawing/2014/main" id="{6C3C3AFB-CD26-4425-AE6C-1829903E5058}"/>
              </a:ext>
            </a:extLst>
          </p:cNvPr>
          <p:cNvSpPr/>
          <p:nvPr/>
        </p:nvSpPr>
        <p:spPr>
          <a:xfrm>
            <a:off x="5849427" y="4126170"/>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Travel and tourism</a:t>
            </a:r>
          </a:p>
        </p:txBody>
      </p:sp>
    </p:spTree>
    <p:custDataLst>
      <p:tags r:id="rId1"/>
    </p:custDataLst>
    <p:extLst>
      <p:ext uri="{BB962C8B-B14F-4D97-AF65-F5344CB8AC3E}">
        <p14:creationId xmlns:p14="http://schemas.microsoft.com/office/powerpoint/2010/main" val="1784395327"/>
      </p:ext>
    </p:extLst>
  </p:cSld>
  <p:clrMapOvr>
    <a:masterClrMapping/>
  </p:clrMapOvr>
  <mc:AlternateContent xmlns:mc="http://schemas.openxmlformats.org/markup-compatibility/2006" xmlns:p14="http://schemas.microsoft.com/office/powerpoint/2010/main">
    <mc:Choice Requires="p14">
      <p:transition spd="slow" p14:dur="2000" advTm="15731"/>
    </mc:Choice>
    <mc:Fallback xmlns="">
      <p:transition spd="slow" advTm="1573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9492" y="408398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lans\AppData\Local\Microsoft\Windows\Temporary Internet Files\Content.IE5\P6FQHV7Z\sheldon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9EB97CC-92E8-4FBC-AB5D-0702BE87FD16}"/>
              </a:ext>
            </a:extLst>
          </p:cNvPr>
          <p:cNvSpPr>
            <a:spLocks noGrp="1"/>
          </p:cNvSpPr>
          <p:nvPr>
            <p:ph type="title"/>
          </p:nvPr>
        </p:nvSpPr>
        <p:spPr/>
        <p:txBody>
          <a:bodyPr/>
          <a:lstStyle/>
          <a:p>
            <a:r>
              <a:rPr lang="en-GB"/>
              <a:t>What you will learn</a:t>
            </a:r>
          </a:p>
        </p:txBody>
      </p:sp>
      <p:pic>
        <p:nvPicPr>
          <p:cNvPr id="3" name="Graphic 2" descr="Chat">
            <a:extLst>
              <a:ext uri="{FF2B5EF4-FFF2-40B4-BE49-F238E27FC236}">
                <a16:creationId xmlns:a16="http://schemas.microsoft.com/office/drawing/2014/main" id="{503408D7-6307-4D6C-A9D1-A2E448A6DA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6951" y="574767"/>
            <a:ext cx="2221684" cy="2221684"/>
          </a:xfrm>
          <a:prstGeom prst="rect">
            <a:avLst/>
          </a:prstGeom>
        </p:spPr>
      </p:pic>
      <p:sp>
        <p:nvSpPr>
          <p:cNvPr id="4" name="Rectangle: Rounded Corners 3">
            <a:extLst>
              <a:ext uri="{FF2B5EF4-FFF2-40B4-BE49-F238E27FC236}">
                <a16:creationId xmlns:a16="http://schemas.microsoft.com/office/drawing/2014/main" id="{4399F11F-2814-498B-B2DA-942FE80060C3}"/>
              </a:ext>
            </a:extLst>
          </p:cNvPr>
          <p:cNvSpPr/>
          <p:nvPr/>
        </p:nvSpPr>
        <p:spPr>
          <a:xfrm>
            <a:off x="1093365" y="1406787"/>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My personal world</a:t>
            </a:r>
          </a:p>
        </p:txBody>
      </p:sp>
      <p:sp>
        <p:nvSpPr>
          <p:cNvPr id="12" name="Rectangle: Rounded Corners 11">
            <a:extLst>
              <a:ext uri="{FF2B5EF4-FFF2-40B4-BE49-F238E27FC236}">
                <a16:creationId xmlns:a16="http://schemas.microsoft.com/office/drawing/2014/main" id="{D38B26C7-4EC7-4AF5-A20A-4B44392B9EFB}"/>
              </a:ext>
            </a:extLst>
          </p:cNvPr>
          <p:cNvSpPr/>
          <p:nvPr/>
        </p:nvSpPr>
        <p:spPr>
          <a:xfrm>
            <a:off x="3935835" y="2501910"/>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Family, friends and relationships</a:t>
            </a:r>
          </a:p>
        </p:txBody>
      </p:sp>
      <p:sp>
        <p:nvSpPr>
          <p:cNvPr id="13" name="Rectangle: Rounded Corners 12">
            <a:extLst>
              <a:ext uri="{FF2B5EF4-FFF2-40B4-BE49-F238E27FC236}">
                <a16:creationId xmlns:a16="http://schemas.microsoft.com/office/drawing/2014/main" id="{AA248637-E2A8-4CEF-BC4E-B78009EF857E}"/>
              </a:ext>
            </a:extLst>
          </p:cNvPr>
          <p:cNvSpPr/>
          <p:nvPr/>
        </p:nvSpPr>
        <p:spPr>
          <a:xfrm>
            <a:off x="3935835" y="3601721"/>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Equality</a:t>
            </a:r>
          </a:p>
        </p:txBody>
      </p:sp>
      <p:sp>
        <p:nvSpPr>
          <p:cNvPr id="24" name="Arrow: Right 23">
            <a:extLst>
              <a:ext uri="{FF2B5EF4-FFF2-40B4-BE49-F238E27FC236}">
                <a16:creationId xmlns:a16="http://schemas.microsoft.com/office/drawing/2014/main" id="{68A481E8-6005-4C1B-B55F-A77B9CA3900F}"/>
              </a:ext>
            </a:extLst>
          </p:cNvPr>
          <p:cNvSpPr/>
          <p:nvPr/>
        </p:nvSpPr>
        <p:spPr>
          <a:xfrm>
            <a:off x="2298583" y="2625754"/>
            <a:ext cx="1182848" cy="62917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112789B0-DDDF-4370-BC79-A0134C9592BA}"/>
              </a:ext>
            </a:extLst>
          </p:cNvPr>
          <p:cNvSpPr/>
          <p:nvPr/>
        </p:nvSpPr>
        <p:spPr>
          <a:xfrm>
            <a:off x="2298583" y="3677352"/>
            <a:ext cx="1182848" cy="62917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0ADFF6F-CA73-430F-9834-DF60B5C77C23}"/>
              </a:ext>
            </a:extLst>
          </p:cNvPr>
          <p:cNvSpPr txBox="1"/>
          <p:nvPr/>
        </p:nvSpPr>
        <p:spPr>
          <a:xfrm>
            <a:off x="1096107" y="4868008"/>
            <a:ext cx="98327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a:latin typeface="Calibri"/>
              </a:rPr>
              <a:t>My personal world is the theme that will look the most like the one you are used to in KS3. The depth within which we explore this theme and the breadth of grammar we tackle is the difference.</a:t>
            </a:r>
            <a:r>
              <a:rPr lang="en-GB" sz="2400">
                <a:latin typeface="Calibri"/>
                <a:ea typeface="Calibri"/>
                <a:cs typeface="Calibri"/>
              </a:rPr>
              <a:t> </a:t>
            </a:r>
            <a:endParaRPr lang="en-US" sz="2400"/>
          </a:p>
        </p:txBody>
      </p:sp>
    </p:spTree>
    <p:custDataLst>
      <p:tags r:id="rId1"/>
    </p:custDataLst>
    <p:extLst>
      <p:ext uri="{BB962C8B-B14F-4D97-AF65-F5344CB8AC3E}">
        <p14:creationId xmlns:p14="http://schemas.microsoft.com/office/powerpoint/2010/main" val="1856663718"/>
      </p:ext>
    </p:extLst>
  </p:cSld>
  <p:clrMapOvr>
    <a:masterClrMapping/>
  </p:clrMapOvr>
  <mc:AlternateContent xmlns:mc="http://schemas.openxmlformats.org/markup-compatibility/2006" xmlns:p14="http://schemas.microsoft.com/office/powerpoint/2010/main">
    <mc:Choice Requires="p14">
      <p:transition spd="slow" p14:dur="2000" advTm="11961"/>
    </mc:Choice>
    <mc:Fallback xmlns="">
      <p:transition spd="slow" advTm="1196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9492" y="408398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lans\AppData\Local\Microsoft\Windows\Temporary Internet Files\Content.IE5\P6FQHV7Z\sheldon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9EB97CC-92E8-4FBC-AB5D-0702BE87FD16}"/>
              </a:ext>
            </a:extLst>
          </p:cNvPr>
          <p:cNvSpPr>
            <a:spLocks noGrp="1"/>
          </p:cNvSpPr>
          <p:nvPr>
            <p:ph type="title"/>
          </p:nvPr>
        </p:nvSpPr>
        <p:spPr/>
        <p:txBody>
          <a:bodyPr/>
          <a:lstStyle/>
          <a:p>
            <a:r>
              <a:rPr lang="en-GB"/>
              <a:t>What you will learn</a:t>
            </a:r>
          </a:p>
        </p:txBody>
      </p:sp>
      <p:pic>
        <p:nvPicPr>
          <p:cNvPr id="3" name="Graphic 2" descr="Chat">
            <a:extLst>
              <a:ext uri="{FF2B5EF4-FFF2-40B4-BE49-F238E27FC236}">
                <a16:creationId xmlns:a16="http://schemas.microsoft.com/office/drawing/2014/main" id="{503408D7-6307-4D6C-A9D1-A2E448A6DA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6951" y="574767"/>
            <a:ext cx="2221684" cy="2221684"/>
          </a:xfrm>
          <a:prstGeom prst="rect">
            <a:avLst/>
          </a:prstGeom>
        </p:spPr>
      </p:pic>
      <p:sp>
        <p:nvSpPr>
          <p:cNvPr id="4" name="Rectangle: Rounded Corners 3">
            <a:extLst>
              <a:ext uri="{FF2B5EF4-FFF2-40B4-BE49-F238E27FC236}">
                <a16:creationId xmlns:a16="http://schemas.microsoft.com/office/drawing/2014/main" id="{4399F11F-2814-498B-B2DA-942FE80060C3}"/>
              </a:ext>
            </a:extLst>
          </p:cNvPr>
          <p:cNvSpPr/>
          <p:nvPr/>
        </p:nvSpPr>
        <p:spPr>
          <a:xfrm>
            <a:off x="1036304" y="1406787"/>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t>Lifestyle and wellbeing</a:t>
            </a:r>
          </a:p>
        </p:txBody>
      </p:sp>
      <p:sp>
        <p:nvSpPr>
          <p:cNvPr id="12" name="Rectangle: Rounded Corners 11">
            <a:extLst>
              <a:ext uri="{FF2B5EF4-FFF2-40B4-BE49-F238E27FC236}">
                <a16:creationId xmlns:a16="http://schemas.microsoft.com/office/drawing/2014/main" id="{D38B26C7-4EC7-4AF5-A20A-4B44392B9EFB}"/>
              </a:ext>
            </a:extLst>
          </p:cNvPr>
          <p:cNvSpPr/>
          <p:nvPr/>
        </p:nvSpPr>
        <p:spPr>
          <a:xfrm>
            <a:off x="3935835" y="2448449"/>
            <a:ext cx="5385732" cy="74379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Physical and mental wellbeing</a:t>
            </a:r>
          </a:p>
        </p:txBody>
      </p:sp>
      <p:sp>
        <p:nvSpPr>
          <p:cNvPr id="13" name="Rectangle: Rounded Corners 12">
            <a:extLst>
              <a:ext uri="{FF2B5EF4-FFF2-40B4-BE49-F238E27FC236}">
                <a16:creationId xmlns:a16="http://schemas.microsoft.com/office/drawing/2014/main" id="{AA248637-E2A8-4CEF-BC4E-B78009EF857E}"/>
              </a:ext>
            </a:extLst>
          </p:cNvPr>
          <p:cNvSpPr/>
          <p:nvPr/>
        </p:nvSpPr>
        <p:spPr>
          <a:xfrm>
            <a:off x="3935835" y="3345553"/>
            <a:ext cx="5385732" cy="63632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Food and drink</a:t>
            </a:r>
          </a:p>
        </p:txBody>
      </p:sp>
      <p:sp>
        <p:nvSpPr>
          <p:cNvPr id="14" name="Rectangle: Rounded Corners 13">
            <a:extLst>
              <a:ext uri="{FF2B5EF4-FFF2-40B4-BE49-F238E27FC236}">
                <a16:creationId xmlns:a16="http://schemas.microsoft.com/office/drawing/2014/main" id="{9D340F23-D6F4-48DE-A438-2D9129BC52A4}"/>
              </a:ext>
            </a:extLst>
          </p:cNvPr>
          <p:cNvSpPr/>
          <p:nvPr/>
        </p:nvSpPr>
        <p:spPr>
          <a:xfrm>
            <a:off x="3935835" y="4207753"/>
            <a:ext cx="5385732" cy="61679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Sports</a:t>
            </a:r>
          </a:p>
        </p:txBody>
      </p:sp>
      <p:sp>
        <p:nvSpPr>
          <p:cNvPr id="15" name="Arrow: Right 14">
            <a:extLst>
              <a:ext uri="{FF2B5EF4-FFF2-40B4-BE49-F238E27FC236}">
                <a16:creationId xmlns:a16="http://schemas.microsoft.com/office/drawing/2014/main" id="{4FD89148-7571-4F04-A8A7-E8EAC2622A4B}"/>
              </a:ext>
            </a:extLst>
          </p:cNvPr>
          <p:cNvSpPr/>
          <p:nvPr/>
        </p:nvSpPr>
        <p:spPr>
          <a:xfrm>
            <a:off x="2454891" y="2567139"/>
            <a:ext cx="1182848" cy="62917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D3913A57-ABBC-418E-950D-B74E4CCF8142}"/>
              </a:ext>
            </a:extLst>
          </p:cNvPr>
          <p:cNvSpPr/>
          <p:nvPr/>
        </p:nvSpPr>
        <p:spPr>
          <a:xfrm>
            <a:off x="2454855" y="3349073"/>
            <a:ext cx="1182848" cy="62917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BD23502C-3B7F-4A1A-A13A-1C8EFAA8A44C}"/>
              </a:ext>
            </a:extLst>
          </p:cNvPr>
          <p:cNvSpPr/>
          <p:nvPr/>
        </p:nvSpPr>
        <p:spPr>
          <a:xfrm>
            <a:off x="2484163" y="4204304"/>
            <a:ext cx="1182848" cy="62917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3178F76-A20D-DC3A-0A6D-983B5970FBC2}"/>
              </a:ext>
            </a:extLst>
          </p:cNvPr>
          <p:cNvSpPr txBox="1"/>
          <p:nvPr/>
        </p:nvSpPr>
        <p:spPr>
          <a:xfrm>
            <a:off x="354623" y="4968142"/>
            <a:ext cx="113469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a:latin typeface="Calibri"/>
              </a:rPr>
              <a:t>Lifestyle and wellbeing is a very important theme and one that often brings lively discussion and debate. Your science knowledge will provide a good background here so for those hoping to pursue a medical career, languages combines well.</a:t>
            </a:r>
            <a:r>
              <a:rPr lang="en-GB" sz="2400">
                <a:latin typeface="Calibri"/>
                <a:ea typeface="Calibri"/>
                <a:cs typeface="Calibri"/>
              </a:rPr>
              <a:t> </a:t>
            </a:r>
            <a:endParaRPr lang="en-US" sz="2400">
              <a:cs typeface="Calibri"/>
            </a:endParaRPr>
          </a:p>
        </p:txBody>
      </p:sp>
    </p:spTree>
    <p:custDataLst>
      <p:tags r:id="rId1"/>
    </p:custDataLst>
    <p:extLst>
      <p:ext uri="{BB962C8B-B14F-4D97-AF65-F5344CB8AC3E}">
        <p14:creationId xmlns:p14="http://schemas.microsoft.com/office/powerpoint/2010/main" val="1328761677"/>
      </p:ext>
    </p:extLst>
  </p:cSld>
  <p:clrMapOvr>
    <a:masterClrMapping/>
  </p:clrMapOvr>
  <mc:AlternateContent xmlns:mc="http://schemas.openxmlformats.org/markup-compatibility/2006" xmlns:p14="http://schemas.microsoft.com/office/powerpoint/2010/main">
    <mc:Choice Requires="p14">
      <p:transition spd="slow" p14:dur="2000" advTm="25938"/>
    </mc:Choice>
    <mc:Fallback xmlns="">
      <p:transition spd="slow" advTm="2593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9492" y="408398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lans\AppData\Local\Microsoft\Windows\Temporary Internet Files\Content.IE5\P6FQHV7Z\sheldon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968" y="6425777"/>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9EB97CC-92E8-4FBC-AB5D-0702BE87FD16}"/>
              </a:ext>
            </a:extLst>
          </p:cNvPr>
          <p:cNvSpPr>
            <a:spLocks noGrp="1"/>
          </p:cNvSpPr>
          <p:nvPr>
            <p:ph type="title"/>
          </p:nvPr>
        </p:nvSpPr>
        <p:spPr/>
        <p:txBody>
          <a:bodyPr/>
          <a:lstStyle/>
          <a:p>
            <a:r>
              <a:rPr lang="en-GB"/>
              <a:t>What you will learn</a:t>
            </a:r>
          </a:p>
        </p:txBody>
      </p:sp>
      <p:pic>
        <p:nvPicPr>
          <p:cNvPr id="3" name="Graphic 2" descr="Chat">
            <a:extLst>
              <a:ext uri="{FF2B5EF4-FFF2-40B4-BE49-F238E27FC236}">
                <a16:creationId xmlns:a16="http://schemas.microsoft.com/office/drawing/2014/main" id="{503408D7-6307-4D6C-A9D1-A2E448A6DA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6951" y="574767"/>
            <a:ext cx="2221684" cy="2221684"/>
          </a:xfrm>
          <a:prstGeom prst="rect">
            <a:avLst/>
          </a:prstGeom>
        </p:spPr>
      </p:pic>
      <p:sp>
        <p:nvSpPr>
          <p:cNvPr id="4" name="Rectangle: Rounded Corners 3">
            <a:extLst>
              <a:ext uri="{FF2B5EF4-FFF2-40B4-BE49-F238E27FC236}">
                <a16:creationId xmlns:a16="http://schemas.microsoft.com/office/drawing/2014/main" id="{4399F11F-2814-498B-B2DA-942FE80060C3}"/>
              </a:ext>
            </a:extLst>
          </p:cNvPr>
          <p:cNvSpPr/>
          <p:nvPr/>
        </p:nvSpPr>
        <p:spPr>
          <a:xfrm>
            <a:off x="1036304" y="1406787"/>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t>My neighbourhood</a:t>
            </a:r>
          </a:p>
        </p:txBody>
      </p:sp>
      <p:sp>
        <p:nvSpPr>
          <p:cNvPr id="12" name="Rectangle: Rounded Corners 11">
            <a:extLst>
              <a:ext uri="{FF2B5EF4-FFF2-40B4-BE49-F238E27FC236}">
                <a16:creationId xmlns:a16="http://schemas.microsoft.com/office/drawing/2014/main" id="{D38B26C7-4EC7-4AF5-A20A-4B44392B9EFB}"/>
              </a:ext>
            </a:extLst>
          </p:cNvPr>
          <p:cNvSpPr/>
          <p:nvPr/>
        </p:nvSpPr>
        <p:spPr>
          <a:xfrm>
            <a:off x="3935835" y="2448449"/>
            <a:ext cx="5385732" cy="63632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t>Places in town and shopping</a:t>
            </a:r>
          </a:p>
        </p:txBody>
      </p:sp>
      <p:sp>
        <p:nvSpPr>
          <p:cNvPr id="14" name="Rectangle: Rounded Corners 13">
            <a:extLst>
              <a:ext uri="{FF2B5EF4-FFF2-40B4-BE49-F238E27FC236}">
                <a16:creationId xmlns:a16="http://schemas.microsoft.com/office/drawing/2014/main" id="{9D340F23-D6F4-48DE-A438-2D9129BC52A4}"/>
              </a:ext>
            </a:extLst>
          </p:cNvPr>
          <p:cNvSpPr/>
          <p:nvPr/>
        </p:nvSpPr>
        <p:spPr>
          <a:xfrm>
            <a:off x="3935835" y="3260912"/>
            <a:ext cx="5385732" cy="52886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Transport</a:t>
            </a:r>
          </a:p>
        </p:txBody>
      </p:sp>
      <p:sp>
        <p:nvSpPr>
          <p:cNvPr id="11" name="Rectangle: Rounded Corners 10">
            <a:extLst>
              <a:ext uri="{FF2B5EF4-FFF2-40B4-BE49-F238E27FC236}">
                <a16:creationId xmlns:a16="http://schemas.microsoft.com/office/drawing/2014/main" id="{B1786144-F64F-49EA-83BE-78FAE98E1D25}"/>
              </a:ext>
            </a:extLst>
          </p:cNvPr>
          <p:cNvSpPr/>
          <p:nvPr/>
        </p:nvSpPr>
        <p:spPr>
          <a:xfrm>
            <a:off x="3935835" y="3933993"/>
            <a:ext cx="5385732" cy="80240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The natural world and environmental issues</a:t>
            </a:r>
          </a:p>
        </p:txBody>
      </p:sp>
      <p:sp>
        <p:nvSpPr>
          <p:cNvPr id="15" name="Arrow: Right 14">
            <a:extLst>
              <a:ext uri="{FF2B5EF4-FFF2-40B4-BE49-F238E27FC236}">
                <a16:creationId xmlns:a16="http://schemas.microsoft.com/office/drawing/2014/main" id="{4FD89148-7571-4F04-A8A7-E8EAC2622A4B}"/>
              </a:ext>
            </a:extLst>
          </p:cNvPr>
          <p:cNvSpPr/>
          <p:nvPr/>
        </p:nvSpPr>
        <p:spPr>
          <a:xfrm>
            <a:off x="2357198" y="2479216"/>
            <a:ext cx="1182848" cy="62917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D3913A57-ABBC-418E-950D-B74E4CCF8142}"/>
              </a:ext>
            </a:extLst>
          </p:cNvPr>
          <p:cNvSpPr/>
          <p:nvPr/>
        </p:nvSpPr>
        <p:spPr>
          <a:xfrm>
            <a:off x="2357163" y="3212304"/>
            <a:ext cx="1182848" cy="62917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BD23502C-3B7F-4A1A-A13A-1C8EFAA8A44C}"/>
              </a:ext>
            </a:extLst>
          </p:cNvPr>
          <p:cNvSpPr/>
          <p:nvPr/>
        </p:nvSpPr>
        <p:spPr>
          <a:xfrm>
            <a:off x="2357163" y="4097962"/>
            <a:ext cx="1182848" cy="62917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1BAE220-11B7-2DE9-066B-2AE46DDDBD53}"/>
              </a:ext>
            </a:extLst>
          </p:cNvPr>
          <p:cNvSpPr txBox="1"/>
          <p:nvPr/>
        </p:nvSpPr>
        <p:spPr>
          <a:xfrm>
            <a:off x="67895" y="4924669"/>
            <a:ext cx="1156921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Calibri"/>
              </a:rPr>
              <a:t> If you are considering a humanities subject at GCSE, this knowledge will complement that learning. If you plan to travel in the future and broaden your horizons, this knowledge will give you the tools you need to independently make your way through a different country.</a:t>
            </a:r>
            <a:r>
              <a:rPr lang="en-GB" sz="2400">
                <a:latin typeface="Calibri"/>
                <a:ea typeface="Calibri"/>
                <a:cs typeface="Calibri"/>
              </a:rPr>
              <a:t> </a:t>
            </a:r>
            <a:endParaRPr lang="en-US" sz="2400"/>
          </a:p>
        </p:txBody>
      </p:sp>
    </p:spTree>
    <p:custDataLst>
      <p:tags r:id="rId1"/>
    </p:custDataLst>
    <p:extLst>
      <p:ext uri="{BB962C8B-B14F-4D97-AF65-F5344CB8AC3E}">
        <p14:creationId xmlns:p14="http://schemas.microsoft.com/office/powerpoint/2010/main" val="3040620016"/>
      </p:ext>
    </p:extLst>
  </p:cSld>
  <p:clrMapOvr>
    <a:masterClrMapping/>
  </p:clrMapOvr>
  <mc:AlternateContent xmlns:mc="http://schemas.openxmlformats.org/markup-compatibility/2006" xmlns:p14="http://schemas.microsoft.com/office/powerpoint/2010/main">
    <mc:Choice Requires="p14">
      <p:transition spd="slow" p14:dur="2000" advTm="13120"/>
    </mc:Choice>
    <mc:Fallback xmlns="">
      <p:transition spd="slow" advTm="1312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9492" y="408398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lans\AppData\Local\Microsoft\Windows\Temporary Internet Files\Content.IE5\P6FQHV7Z\sheldon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9EB97CC-92E8-4FBC-AB5D-0702BE87FD16}"/>
              </a:ext>
            </a:extLst>
          </p:cNvPr>
          <p:cNvSpPr>
            <a:spLocks noGrp="1"/>
          </p:cNvSpPr>
          <p:nvPr>
            <p:ph type="title"/>
          </p:nvPr>
        </p:nvSpPr>
        <p:spPr/>
        <p:txBody>
          <a:bodyPr/>
          <a:lstStyle/>
          <a:p>
            <a:r>
              <a:rPr lang="en-GB"/>
              <a:t>What you will learn</a:t>
            </a:r>
          </a:p>
        </p:txBody>
      </p:sp>
      <p:pic>
        <p:nvPicPr>
          <p:cNvPr id="3" name="Graphic 2" descr="Chat">
            <a:extLst>
              <a:ext uri="{FF2B5EF4-FFF2-40B4-BE49-F238E27FC236}">
                <a16:creationId xmlns:a16="http://schemas.microsoft.com/office/drawing/2014/main" id="{503408D7-6307-4D6C-A9D1-A2E448A6DA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6951" y="574767"/>
            <a:ext cx="2221684" cy="2221684"/>
          </a:xfrm>
          <a:prstGeom prst="rect">
            <a:avLst/>
          </a:prstGeom>
        </p:spPr>
      </p:pic>
      <p:sp>
        <p:nvSpPr>
          <p:cNvPr id="4" name="Rectangle: Rounded Corners 3">
            <a:extLst>
              <a:ext uri="{FF2B5EF4-FFF2-40B4-BE49-F238E27FC236}">
                <a16:creationId xmlns:a16="http://schemas.microsoft.com/office/drawing/2014/main" id="{4399F11F-2814-498B-B2DA-942FE80060C3}"/>
              </a:ext>
            </a:extLst>
          </p:cNvPr>
          <p:cNvSpPr/>
          <p:nvPr/>
        </p:nvSpPr>
        <p:spPr>
          <a:xfrm>
            <a:off x="1036304" y="1406787"/>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t>Media and technology</a:t>
            </a:r>
          </a:p>
        </p:txBody>
      </p:sp>
      <p:sp>
        <p:nvSpPr>
          <p:cNvPr id="12" name="Rectangle: Rounded Corners 11">
            <a:extLst>
              <a:ext uri="{FF2B5EF4-FFF2-40B4-BE49-F238E27FC236}">
                <a16:creationId xmlns:a16="http://schemas.microsoft.com/office/drawing/2014/main" id="{D38B26C7-4EC7-4AF5-A20A-4B44392B9EFB}"/>
              </a:ext>
            </a:extLst>
          </p:cNvPr>
          <p:cNvSpPr/>
          <p:nvPr/>
        </p:nvSpPr>
        <p:spPr>
          <a:xfrm>
            <a:off x="3935835" y="2448449"/>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Social media and gaming</a:t>
            </a:r>
          </a:p>
        </p:txBody>
      </p:sp>
      <p:sp>
        <p:nvSpPr>
          <p:cNvPr id="13" name="Rectangle: Rounded Corners 12">
            <a:extLst>
              <a:ext uri="{FF2B5EF4-FFF2-40B4-BE49-F238E27FC236}">
                <a16:creationId xmlns:a16="http://schemas.microsoft.com/office/drawing/2014/main" id="{AA248637-E2A8-4CEF-BC4E-B78009EF857E}"/>
              </a:ext>
            </a:extLst>
          </p:cNvPr>
          <p:cNvSpPr/>
          <p:nvPr/>
        </p:nvSpPr>
        <p:spPr>
          <a:xfrm>
            <a:off x="3935835" y="3492091"/>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Music, tv and film</a:t>
            </a:r>
          </a:p>
        </p:txBody>
      </p:sp>
      <p:sp>
        <p:nvSpPr>
          <p:cNvPr id="15" name="Arrow: Right 14">
            <a:extLst>
              <a:ext uri="{FF2B5EF4-FFF2-40B4-BE49-F238E27FC236}">
                <a16:creationId xmlns:a16="http://schemas.microsoft.com/office/drawing/2014/main" id="{4FD89148-7571-4F04-A8A7-E8EAC2622A4B}"/>
              </a:ext>
            </a:extLst>
          </p:cNvPr>
          <p:cNvSpPr/>
          <p:nvPr/>
        </p:nvSpPr>
        <p:spPr>
          <a:xfrm>
            <a:off x="2298583" y="2625754"/>
            <a:ext cx="1182848" cy="62917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D3913A57-ABBC-418E-950D-B74E4CCF8142}"/>
              </a:ext>
            </a:extLst>
          </p:cNvPr>
          <p:cNvSpPr/>
          <p:nvPr/>
        </p:nvSpPr>
        <p:spPr>
          <a:xfrm>
            <a:off x="2279009" y="3603073"/>
            <a:ext cx="1182848" cy="62917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5C2C489-A9C5-6D34-F7BD-BDE9D543B009}"/>
              </a:ext>
            </a:extLst>
          </p:cNvPr>
          <p:cNvSpPr txBox="1"/>
          <p:nvPr/>
        </p:nvSpPr>
        <p:spPr>
          <a:xfrm>
            <a:off x="628650" y="4755173"/>
            <a:ext cx="1036466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a:latin typeface="Calibri"/>
              </a:rPr>
              <a:t>Media and technology gives you the opportunity to discuss how you spend your free time. This could be used in many real-life contexts as you meet new people from different backgrounds and discover shared interests.</a:t>
            </a:r>
            <a:r>
              <a:rPr lang="en-GB" sz="2400">
                <a:latin typeface="Calibri"/>
                <a:ea typeface="Calibri"/>
                <a:cs typeface="Calibri"/>
              </a:rPr>
              <a:t> </a:t>
            </a:r>
            <a:endParaRPr lang="en-US" sz="2400"/>
          </a:p>
        </p:txBody>
      </p:sp>
    </p:spTree>
    <p:custDataLst>
      <p:tags r:id="rId1"/>
    </p:custDataLst>
    <p:extLst>
      <p:ext uri="{BB962C8B-B14F-4D97-AF65-F5344CB8AC3E}">
        <p14:creationId xmlns:p14="http://schemas.microsoft.com/office/powerpoint/2010/main" val="192210582"/>
      </p:ext>
    </p:extLst>
  </p:cSld>
  <p:clrMapOvr>
    <a:masterClrMapping/>
  </p:clrMapOvr>
  <mc:AlternateContent xmlns:mc="http://schemas.openxmlformats.org/markup-compatibility/2006" xmlns:p14="http://schemas.microsoft.com/office/powerpoint/2010/main">
    <mc:Choice Requires="p14">
      <p:transition spd="slow" p14:dur="2000" advTm="13120"/>
    </mc:Choice>
    <mc:Fallback xmlns="">
      <p:transition spd="slow" advTm="1312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9492" y="408398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lans\AppData\Local\Microsoft\Windows\Temporary Internet Files\Content.IE5\P6FQHV7Z\sheldon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9EB97CC-92E8-4FBC-AB5D-0702BE87FD16}"/>
              </a:ext>
            </a:extLst>
          </p:cNvPr>
          <p:cNvSpPr>
            <a:spLocks noGrp="1"/>
          </p:cNvSpPr>
          <p:nvPr>
            <p:ph type="title"/>
          </p:nvPr>
        </p:nvSpPr>
        <p:spPr/>
        <p:txBody>
          <a:bodyPr/>
          <a:lstStyle/>
          <a:p>
            <a:r>
              <a:rPr lang="en-GB"/>
              <a:t>What you will learn</a:t>
            </a:r>
          </a:p>
        </p:txBody>
      </p:sp>
      <p:pic>
        <p:nvPicPr>
          <p:cNvPr id="3" name="Graphic 2" descr="Chat">
            <a:extLst>
              <a:ext uri="{FF2B5EF4-FFF2-40B4-BE49-F238E27FC236}">
                <a16:creationId xmlns:a16="http://schemas.microsoft.com/office/drawing/2014/main" id="{503408D7-6307-4D6C-A9D1-A2E448A6DA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6951" y="574767"/>
            <a:ext cx="2221684" cy="2221684"/>
          </a:xfrm>
          <a:prstGeom prst="rect">
            <a:avLst/>
          </a:prstGeom>
        </p:spPr>
      </p:pic>
      <p:sp>
        <p:nvSpPr>
          <p:cNvPr id="4" name="Rectangle: Rounded Corners 3">
            <a:extLst>
              <a:ext uri="{FF2B5EF4-FFF2-40B4-BE49-F238E27FC236}">
                <a16:creationId xmlns:a16="http://schemas.microsoft.com/office/drawing/2014/main" id="{4399F11F-2814-498B-B2DA-942FE80060C3}"/>
              </a:ext>
            </a:extLst>
          </p:cNvPr>
          <p:cNvSpPr/>
          <p:nvPr/>
        </p:nvSpPr>
        <p:spPr>
          <a:xfrm>
            <a:off x="1036304" y="1406787"/>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t>Studying and my future</a:t>
            </a:r>
          </a:p>
        </p:txBody>
      </p:sp>
      <p:sp>
        <p:nvSpPr>
          <p:cNvPr id="12" name="Rectangle: Rounded Corners 11">
            <a:extLst>
              <a:ext uri="{FF2B5EF4-FFF2-40B4-BE49-F238E27FC236}">
                <a16:creationId xmlns:a16="http://schemas.microsoft.com/office/drawing/2014/main" id="{D38B26C7-4EC7-4AF5-A20A-4B44392B9EFB}"/>
              </a:ext>
            </a:extLst>
          </p:cNvPr>
          <p:cNvSpPr/>
          <p:nvPr/>
        </p:nvSpPr>
        <p:spPr>
          <a:xfrm>
            <a:off x="3935835" y="2448449"/>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School</a:t>
            </a:r>
          </a:p>
        </p:txBody>
      </p:sp>
      <p:sp>
        <p:nvSpPr>
          <p:cNvPr id="13" name="Rectangle: Rounded Corners 12">
            <a:extLst>
              <a:ext uri="{FF2B5EF4-FFF2-40B4-BE49-F238E27FC236}">
                <a16:creationId xmlns:a16="http://schemas.microsoft.com/office/drawing/2014/main" id="{AA248637-E2A8-4CEF-BC4E-B78009EF857E}"/>
              </a:ext>
            </a:extLst>
          </p:cNvPr>
          <p:cNvSpPr/>
          <p:nvPr/>
        </p:nvSpPr>
        <p:spPr>
          <a:xfrm>
            <a:off x="3935835" y="3492091"/>
            <a:ext cx="5385732" cy="9489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Future opportunities</a:t>
            </a:r>
          </a:p>
          <a:p>
            <a:pPr algn="ctr"/>
            <a:r>
              <a:rPr lang="en-GB" sz="2400"/>
              <a:t>(</a:t>
            </a:r>
            <a:r>
              <a:rPr lang="en-GB" sz="2400" err="1"/>
              <a:t>e.g</a:t>
            </a:r>
            <a:r>
              <a:rPr lang="en-GB" sz="2400"/>
              <a:t> work and travel)</a:t>
            </a:r>
          </a:p>
        </p:txBody>
      </p:sp>
      <p:sp>
        <p:nvSpPr>
          <p:cNvPr id="15" name="Arrow: Right 14">
            <a:extLst>
              <a:ext uri="{FF2B5EF4-FFF2-40B4-BE49-F238E27FC236}">
                <a16:creationId xmlns:a16="http://schemas.microsoft.com/office/drawing/2014/main" id="{4FD89148-7571-4F04-A8A7-E8EAC2622A4B}"/>
              </a:ext>
            </a:extLst>
          </p:cNvPr>
          <p:cNvSpPr/>
          <p:nvPr/>
        </p:nvSpPr>
        <p:spPr>
          <a:xfrm>
            <a:off x="2298583" y="2625754"/>
            <a:ext cx="1182848" cy="62917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D3913A57-ABBC-418E-950D-B74E4CCF8142}"/>
              </a:ext>
            </a:extLst>
          </p:cNvPr>
          <p:cNvSpPr/>
          <p:nvPr/>
        </p:nvSpPr>
        <p:spPr>
          <a:xfrm>
            <a:off x="2279009" y="3603073"/>
            <a:ext cx="1182848" cy="62917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8159B74-DF66-8F1E-362A-49DD1D3E12AB}"/>
              </a:ext>
            </a:extLst>
          </p:cNvPr>
          <p:cNvSpPr txBox="1"/>
          <p:nvPr/>
        </p:nvSpPr>
        <p:spPr>
          <a:xfrm>
            <a:off x="628649" y="4819650"/>
            <a:ext cx="102840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cs typeface="Calibri"/>
              </a:rPr>
              <a:t>This theme allows you to think about and discuss your future plans and ambitions. We compare education systems in the different countries and give you opportunities to reflect on your next big steps.</a:t>
            </a:r>
            <a:endParaRPr lang="en-US" sz="2400">
              <a:cs typeface="Calibri"/>
            </a:endParaRPr>
          </a:p>
        </p:txBody>
      </p:sp>
    </p:spTree>
    <p:custDataLst>
      <p:tags r:id="rId1"/>
    </p:custDataLst>
    <p:extLst>
      <p:ext uri="{BB962C8B-B14F-4D97-AF65-F5344CB8AC3E}">
        <p14:creationId xmlns:p14="http://schemas.microsoft.com/office/powerpoint/2010/main" val="3000112930"/>
      </p:ext>
    </p:extLst>
  </p:cSld>
  <p:clrMapOvr>
    <a:masterClrMapping/>
  </p:clrMapOvr>
  <mc:AlternateContent xmlns:mc="http://schemas.openxmlformats.org/markup-compatibility/2006" xmlns:p14="http://schemas.microsoft.com/office/powerpoint/2010/main">
    <mc:Choice Requires="p14">
      <p:transition spd="slow" p14:dur="2000" advTm="13120"/>
    </mc:Choice>
    <mc:Fallback xmlns="">
      <p:transition spd="slow" advTm="1312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BC9330BD7ACF46BBE59964A1F119BA" ma:contentTypeVersion="18" ma:contentTypeDescription="Create a new document." ma:contentTypeScope="" ma:versionID="950958311225c1ad520a7f898d72f4eb">
  <xsd:schema xmlns:xsd="http://www.w3.org/2001/XMLSchema" xmlns:xs="http://www.w3.org/2001/XMLSchema" xmlns:p="http://schemas.microsoft.com/office/2006/metadata/properties" xmlns:ns3="a2af5301-a50c-4d07-aa5d-475c6c3b6632" xmlns:ns4="16b80e3b-6afa-42d9-97a2-c70c04d97b48" targetNamespace="http://schemas.microsoft.com/office/2006/metadata/properties" ma:root="true" ma:fieldsID="9d0f6909fa218a97338fe974cff36232" ns3:_="" ns4:_="">
    <xsd:import namespace="a2af5301-a50c-4d07-aa5d-475c6c3b6632"/>
    <xsd:import namespace="16b80e3b-6afa-42d9-97a2-c70c04d97b4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af5301-a50c-4d07-aa5d-475c6c3b6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b80e3b-6afa-42d9-97a2-c70c04d97b4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2af5301-a50c-4d07-aa5d-475c6c3b6632" xsi:nil="true"/>
  </documentManagement>
</p:properties>
</file>

<file path=customXml/itemProps1.xml><?xml version="1.0" encoding="utf-8"?>
<ds:datastoreItem xmlns:ds="http://schemas.openxmlformats.org/officeDocument/2006/customXml" ds:itemID="{45BAB5CF-89E6-42E5-84E0-CB557CC8D07E}">
  <ds:schemaRefs>
    <ds:schemaRef ds:uri="16b80e3b-6afa-42d9-97a2-c70c04d97b48"/>
    <ds:schemaRef ds:uri="a2af5301-a50c-4d07-aa5d-475c6c3b66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56EAEA7-3C2C-4E08-9F6B-C4DCB466E135}">
  <ds:schemaRefs>
    <ds:schemaRef ds:uri="http://schemas.microsoft.com/sharepoint/v3/contenttype/forms"/>
  </ds:schemaRefs>
</ds:datastoreItem>
</file>

<file path=customXml/itemProps3.xml><?xml version="1.0" encoding="utf-8"?>
<ds:datastoreItem xmlns:ds="http://schemas.openxmlformats.org/officeDocument/2006/customXml" ds:itemID="{08E75EBF-F191-4B90-9FBA-4D6E0D50EDF8}">
  <ds:schemaRefs>
    <ds:schemaRef ds:uri="16b80e3b-6afa-42d9-97a2-c70c04d97b48"/>
    <ds:schemaRef ds:uri="a2af5301-a50c-4d07-aa5d-475c6c3b66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An introduction to GCSE Modern Foreign Languages</vt:lpstr>
      <vt:lpstr>What it gives you</vt:lpstr>
      <vt:lpstr>The language choice</vt:lpstr>
      <vt:lpstr>What you will learn</vt:lpstr>
      <vt:lpstr>What you will learn</vt:lpstr>
      <vt:lpstr>What you will learn</vt:lpstr>
      <vt:lpstr>What you will learn</vt:lpstr>
      <vt:lpstr>What you will learn</vt:lpstr>
      <vt:lpstr>What you will learn</vt:lpstr>
      <vt:lpstr>What you will learn</vt:lpstr>
      <vt:lpstr>How you will be assessed</vt:lpstr>
      <vt:lpstr>Your future career</vt:lpstr>
      <vt:lpstr>Who should opt</vt:lpstr>
      <vt:lpstr>Who can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Simpson</dc:creator>
  <cp:revision>3</cp:revision>
  <dcterms:created xsi:type="dcterms:W3CDTF">2021-01-12T09:19:14Z</dcterms:created>
  <dcterms:modified xsi:type="dcterms:W3CDTF">2024-01-26T15:09:20Z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0x01010035BC9330BD7ACF46BBE59964A1F119BA</vt:lpwstr>
  </property>
</Properties>
</file>