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7" r:id="rId5"/>
    <p:sldId id="355" r:id="rId6"/>
    <p:sldId id="356" r:id="rId7"/>
    <p:sldId id="357" r:id="rId8"/>
    <p:sldId id="358" r:id="rId9"/>
    <p:sldId id="359" r:id="rId10"/>
    <p:sldId id="364" r:id="rId11"/>
    <p:sldId id="360" r:id="rId12"/>
    <p:sldId id="361" r:id="rId13"/>
    <p:sldId id="365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4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29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05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6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6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English Language and GCSE English Literature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English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will find the transition from Key Stage 3 English to GCSE English Language and Literature fairly straightforward.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Many of the aspects of English that you already enjoy and the skills you have been developing as readers and writers will be familiar.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If you are prepared to continue to work hard both in class and at home you should continue to enjoy English and be successful.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A good grade in English Language and Literature is essential if you wish to continue the study of either subject A level. Additionally, the skills you acquire will help you in any other subject studied at a higher level.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You will find that doing well in English will open doors for you into a wide variety of career opportunities and is a requirement of most college courses. The critical and evaluative skills you develop are highly adaptable and are prized by employers.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GCSE English Language and GCSE English Literature are </a:t>
            </a:r>
            <a:r>
              <a:rPr lang="en-GB" dirty="0">
                <a:solidFill>
                  <a:srgbClr val="7030A0"/>
                </a:solidFill>
              </a:rPr>
              <a:t>two separate qualifications</a:t>
            </a:r>
            <a:r>
              <a:rPr lang="en-GB" dirty="0"/>
              <a:t>, but are taught together in your English lessons in Y10 and Y11. They are both compulsory subjects.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specification we follow is AQA and there are no tiers of entry: </a:t>
            </a:r>
            <a:r>
              <a:rPr lang="en-GB" dirty="0">
                <a:solidFill>
                  <a:srgbClr val="7030A0"/>
                </a:solidFill>
              </a:rPr>
              <a:t>everyone sits the same exam papers.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always taught by one or two of our team of 15 </a:t>
            </a:r>
            <a:r>
              <a:rPr lang="en-GB" dirty="0">
                <a:solidFill>
                  <a:srgbClr val="7030A0"/>
                </a:solidFill>
              </a:rPr>
              <a:t>specialist English teachers </a:t>
            </a:r>
            <a:r>
              <a:rPr lang="en-GB" dirty="0"/>
              <a:t>who are always there to support you.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skills that you develop whilst studying GCSE English Language and Literature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7FDAC5-54F1-4318-8950-E3D0C0B290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GCSE English Language</a:t>
            </a:r>
            <a:r>
              <a:rPr lang="en-GB" dirty="0">
                <a:solidFill>
                  <a:srgbClr val="7030A0"/>
                </a:solidFill>
              </a:rPr>
              <a:t>: 2 written papers</a:t>
            </a:r>
          </a:p>
          <a:p>
            <a:r>
              <a:rPr lang="en-GB" dirty="0"/>
              <a:t>Paper 1 Explorations in Creative Reading and Writing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dirty="0"/>
              <a:t>Paper 2 Writers’ Viewpoints and Perspectives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b="1" dirty="0"/>
              <a:t>NEA assessment</a:t>
            </a:r>
            <a:r>
              <a:rPr lang="en-GB" dirty="0"/>
              <a:t>: Spoken Language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4A78B-C843-4FF7-B15E-C3CC40DA0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GCSE English Literature</a:t>
            </a:r>
            <a:r>
              <a:rPr lang="en-GB" dirty="0">
                <a:solidFill>
                  <a:srgbClr val="7030A0"/>
                </a:solidFill>
              </a:rPr>
              <a:t>: 2 written papers</a:t>
            </a:r>
          </a:p>
          <a:p>
            <a:r>
              <a:rPr lang="en-GB" dirty="0"/>
              <a:t>Paper 1 Shakespeare and the 19</a:t>
            </a:r>
            <a:r>
              <a:rPr lang="en-GB" baseline="30000" dirty="0"/>
              <a:t>th</a:t>
            </a:r>
            <a:r>
              <a:rPr lang="en-GB" dirty="0"/>
              <a:t> Century Novel </a:t>
            </a:r>
            <a:r>
              <a:rPr lang="en-GB" i="1" dirty="0"/>
              <a:t>(1 hour 45 minutes)</a:t>
            </a:r>
            <a:endParaRPr lang="en-GB" dirty="0"/>
          </a:p>
          <a:p>
            <a:r>
              <a:rPr lang="en-GB" dirty="0"/>
              <a:t>Paper 2</a:t>
            </a:r>
            <a:r>
              <a:rPr lang="en-GB" b="1" dirty="0"/>
              <a:t> </a:t>
            </a:r>
            <a:r>
              <a:rPr lang="en-GB" dirty="0"/>
              <a:t>Modern Texts and Poetry </a:t>
            </a:r>
            <a:r>
              <a:rPr lang="en-GB" i="1" dirty="0"/>
              <a:t>(2 hours 15 minutes)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Language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9464"/>
            <a:ext cx="10515600" cy="39390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English Language course aims to enable you to </a:t>
            </a:r>
            <a:r>
              <a:rPr lang="en-GB" dirty="0">
                <a:solidFill>
                  <a:srgbClr val="7030A0"/>
                </a:solidFill>
              </a:rPr>
              <a:t>think for yourself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express your ideas confidently and accurately </a:t>
            </a:r>
            <a:r>
              <a:rPr lang="en-GB" dirty="0"/>
              <a:t>as a reader and writer. You will experience reading </a:t>
            </a:r>
            <a:r>
              <a:rPr lang="en-GB" dirty="0">
                <a:solidFill>
                  <a:srgbClr val="7030A0"/>
                </a:solidFill>
              </a:rPr>
              <a:t>a variety of novels, poetry, drama, and non-fiction texts, </a:t>
            </a:r>
            <a:r>
              <a:rPr lang="en-GB" dirty="0"/>
              <a:t>as well as </a:t>
            </a:r>
            <a:r>
              <a:rPr lang="en-GB" dirty="0">
                <a:solidFill>
                  <a:srgbClr val="7030A0"/>
                </a:solidFill>
              </a:rPr>
              <a:t>producing pieces of writing in a variety of styles</a:t>
            </a:r>
            <a:r>
              <a:rPr lang="en-GB" dirty="0"/>
              <a:t>. Class discussion, presentations and role play also play an important role in learning to express yourself clearly, and </a:t>
            </a:r>
            <a:r>
              <a:rPr lang="en-GB" dirty="0">
                <a:solidFill>
                  <a:srgbClr val="7030A0"/>
                </a:solidFill>
              </a:rPr>
              <a:t>listen and respond appropriately to the views of others.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two external GCSE examinations that assess your ability to read, understand and respond to literary texts; produce your own creative writing; and engage with different writers’ perspectives.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48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Language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dirty="0"/>
              <a:t>Both papers require you to </a:t>
            </a:r>
            <a:r>
              <a:rPr lang="en-GB" dirty="0">
                <a:solidFill>
                  <a:srgbClr val="7030A0"/>
                </a:solidFill>
              </a:rPr>
              <a:t>read and respond to unseen extracts </a:t>
            </a:r>
            <a:r>
              <a:rPr lang="en-GB" dirty="0"/>
              <a:t>taken from a range of fiction and non-fiction sources. Lessons are about </a:t>
            </a:r>
            <a:r>
              <a:rPr lang="en-GB" dirty="0">
                <a:solidFill>
                  <a:srgbClr val="7030A0"/>
                </a:solidFill>
              </a:rPr>
              <a:t>practising the skills </a:t>
            </a:r>
            <a:r>
              <a:rPr lang="en-GB" dirty="0"/>
              <a:t>required to approach these papers.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>
                <a:solidFill>
                  <a:srgbClr val="7030A0"/>
                </a:solidFill>
              </a:rPr>
              <a:t>Unit 1: Explorations in creative reading and writing</a:t>
            </a:r>
          </a:p>
          <a:p>
            <a:pPr marL="0" lvl="0" indent="0">
              <a:buNone/>
            </a:pPr>
            <a:r>
              <a:rPr lang="en-GB" dirty="0"/>
              <a:t>You will have to read and answer 4 questions about a single source from a work of fiction. In the second section of the paper you are asked to produce a piece of narrative or descriptive writing.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>
                <a:solidFill>
                  <a:srgbClr val="7030A0"/>
                </a:solidFill>
              </a:rPr>
              <a:t>Unit 2: Writers’ viewpoints and perspectives</a:t>
            </a:r>
          </a:p>
          <a:p>
            <a:pPr marL="0" lvl="0" indent="0">
              <a:buNone/>
            </a:pPr>
            <a:r>
              <a:rPr lang="en-GB" dirty="0"/>
              <a:t>This exam has a similar format, but the main differences are that you will be asked to read two sources rather than one and they will have come from non-fiction texts. In the second section of this paper you will have to produce another sustained piece of writing expressing your viewpoint and perspective on a issue or topic chosen by the exam board.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Spoken Language Endorsement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2204" y="1690688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Spoken language is also a feature of the GCSE curriculum. This may take the form of an individual or group presentation to the class, but is accredited through a separate spoken language certificate.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05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English Literature course focuses on </a:t>
            </a:r>
            <a:r>
              <a:rPr lang="en-GB" dirty="0">
                <a:solidFill>
                  <a:srgbClr val="7030A0"/>
                </a:solidFill>
              </a:rPr>
              <a:t>the study of fiction, drama and poetry</a:t>
            </a:r>
            <a:r>
              <a:rPr lang="en-GB" dirty="0"/>
              <a:t>. The aims are to foster an appreciation of literature and the ability to write convincingly and personally about it through close study of texts.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encourage a great deal of reading and discussing our ideas in lessons.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Through the study of literature - both ‘old’ and ‘new’ - we can learn a great deal about ourselves, human nature and the world we live in.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88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67524"/>
            <a:ext cx="10515600" cy="3939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7030A0"/>
                </a:solidFill>
              </a:rPr>
              <a:t>Paper 1: Shakespeare and the 19</a:t>
            </a:r>
            <a:r>
              <a:rPr lang="en-GB" sz="2600" b="1" baseline="30000" dirty="0">
                <a:solidFill>
                  <a:srgbClr val="7030A0"/>
                </a:solidFill>
              </a:rPr>
              <a:t>th</a:t>
            </a:r>
            <a:r>
              <a:rPr lang="en-GB" sz="2600" b="1" dirty="0">
                <a:solidFill>
                  <a:srgbClr val="7030A0"/>
                </a:solidFill>
              </a:rPr>
              <a:t>-century novel. </a:t>
            </a:r>
          </a:p>
          <a:p>
            <a:pPr marL="0" indent="0">
              <a:buNone/>
            </a:pPr>
            <a:r>
              <a:rPr lang="en-GB" sz="2600" dirty="0"/>
              <a:t>This is an exam unit where you answer </a:t>
            </a:r>
            <a:r>
              <a:rPr lang="en-GB" sz="2600" dirty="0">
                <a:solidFill>
                  <a:srgbClr val="7030A0"/>
                </a:solidFill>
              </a:rPr>
              <a:t>one question on a Shakespeare play </a:t>
            </a:r>
            <a:r>
              <a:rPr lang="en-GB" sz="2600" dirty="0"/>
              <a:t>and </a:t>
            </a:r>
            <a:r>
              <a:rPr lang="en-GB" sz="2600" dirty="0">
                <a:solidFill>
                  <a:srgbClr val="7030A0"/>
                </a:solidFill>
              </a:rPr>
              <a:t>one question on a 19</a:t>
            </a:r>
            <a:r>
              <a:rPr lang="en-GB" sz="2600" baseline="30000" dirty="0">
                <a:solidFill>
                  <a:srgbClr val="7030A0"/>
                </a:solidFill>
              </a:rPr>
              <a:t>th</a:t>
            </a:r>
            <a:r>
              <a:rPr lang="en-GB" sz="2600" dirty="0">
                <a:solidFill>
                  <a:srgbClr val="7030A0"/>
                </a:solidFill>
              </a:rPr>
              <a:t>-century novel. </a:t>
            </a:r>
          </a:p>
          <a:p>
            <a:r>
              <a:rPr lang="en-GB" sz="2200" dirty="0"/>
              <a:t>A popular Shakespearean play you may study is </a:t>
            </a:r>
            <a:r>
              <a:rPr lang="en-GB" sz="2200" i="1" dirty="0"/>
              <a:t>Macbeth</a:t>
            </a:r>
            <a:r>
              <a:rPr lang="en-GB" sz="2200" dirty="0"/>
              <a:t>*: an intense, violent tragedy involving witchcraft, kings and murder.</a:t>
            </a:r>
          </a:p>
          <a:p>
            <a:r>
              <a:rPr lang="en-GB" sz="2200" i="1" dirty="0"/>
              <a:t>The Strange Case of Dr Jekyll and Mr Hyde </a:t>
            </a:r>
            <a:r>
              <a:rPr lang="en-GB" sz="2200" dirty="0"/>
              <a:t>* by Robert Louis Stevenson is a short, gothic story set in respectable and not so respectable Victorian London where a strange, deformed, barely human character wreaks havoc with a respectable doctor’s reputation.</a:t>
            </a:r>
          </a:p>
          <a:p>
            <a:r>
              <a:rPr lang="en-GB" sz="2200" i="1" dirty="0"/>
              <a:t>The Sign of Four </a:t>
            </a:r>
            <a:r>
              <a:rPr lang="en-GB" sz="2200" dirty="0"/>
              <a:t>* by Sir Arthur Conan Doyle is a classic Sherlock Holmes story where the great detective has to solve a seemingly impossible mystery involving pearls, poison darts and a mysterious bare footed villain.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23890-7D5B-4D0D-ADE0-D11E50DBC196}"/>
              </a:ext>
            </a:extLst>
          </p:cNvPr>
          <p:cNvSpPr txBox="1"/>
          <p:nvPr/>
        </p:nvSpPr>
        <p:spPr>
          <a:xfrm>
            <a:off x="0" y="5934670"/>
            <a:ext cx="1000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Above are just a few suggested text titles. The exam board gives schools many options of Shakespeare and 19</a:t>
            </a:r>
            <a:r>
              <a:rPr lang="en-GB" baseline="30000" dirty="0"/>
              <a:t>th</a:t>
            </a:r>
            <a:r>
              <a:rPr lang="en-GB" dirty="0"/>
              <a:t> century texts to study. Teachers may choose a different text for their class from those listed above, but these have been our most frequent choices over the past 5 years.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845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English Literature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9029"/>
            <a:ext cx="10515600" cy="41559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400" b="1" dirty="0">
                <a:solidFill>
                  <a:srgbClr val="7030A0"/>
                </a:solidFill>
              </a:rPr>
              <a:t>Unit 2: Modern texts and poetry. </a:t>
            </a:r>
          </a:p>
          <a:p>
            <a:pPr marL="0" indent="0">
              <a:buNone/>
            </a:pPr>
            <a:r>
              <a:rPr lang="en-GB" sz="3400" dirty="0"/>
              <a:t>This is an exam unit where you answer </a:t>
            </a:r>
            <a:r>
              <a:rPr lang="en-GB" sz="3400" dirty="0">
                <a:solidFill>
                  <a:srgbClr val="7030A0"/>
                </a:solidFill>
              </a:rPr>
              <a:t>one question on a modern novel or drama text</a:t>
            </a:r>
            <a:r>
              <a:rPr lang="en-GB" sz="3400" dirty="0"/>
              <a:t> and </a:t>
            </a:r>
            <a:r>
              <a:rPr lang="en-GB" sz="3400" dirty="0">
                <a:solidFill>
                  <a:srgbClr val="7030A0"/>
                </a:solidFill>
              </a:rPr>
              <a:t>two poetry questions. </a:t>
            </a:r>
          </a:p>
          <a:p>
            <a:r>
              <a:rPr lang="en-GB" sz="2600" i="1" dirty="0"/>
              <a:t>An Inspector Calls * </a:t>
            </a:r>
            <a:r>
              <a:rPr lang="en-GB" sz="2600" dirty="0"/>
              <a:t>by J.B. Priestley is a popular drama text set during the early years of the last century. A wealthy factory owner and his family celebrate an engagement but what they learn during the course of the evening will change them forever.</a:t>
            </a:r>
          </a:p>
          <a:p>
            <a:r>
              <a:rPr lang="en-GB" sz="2600" i="1" dirty="0"/>
              <a:t>The Lord of the Flies * </a:t>
            </a:r>
            <a:r>
              <a:rPr lang="en-GB" sz="2600" dirty="0"/>
              <a:t>novel by William Golding</a:t>
            </a:r>
            <a:r>
              <a:rPr lang="en-GB" sz="2600" i="1" dirty="0"/>
              <a:t> </a:t>
            </a:r>
            <a:r>
              <a:rPr lang="en-GB" sz="2600" dirty="0"/>
              <a:t>imagines what might happen if a group of schoolboys were deserted on an island and left to fend for themselves. How civilized or savage will they become?</a:t>
            </a:r>
          </a:p>
          <a:p>
            <a:r>
              <a:rPr lang="en-GB" sz="2600" dirty="0"/>
              <a:t>You will also study a collection of 15 poems chosen by the exam board. They are all written by different poets from the mid 18</a:t>
            </a:r>
            <a:r>
              <a:rPr lang="en-GB" sz="2600" baseline="30000" dirty="0"/>
              <a:t>th</a:t>
            </a:r>
            <a:r>
              <a:rPr lang="en-GB" sz="2600" dirty="0"/>
              <a:t> to the 21</a:t>
            </a:r>
            <a:r>
              <a:rPr lang="en-GB" sz="2600" baseline="30000" dirty="0"/>
              <a:t>st</a:t>
            </a:r>
            <a:r>
              <a:rPr lang="en-GB" sz="2600" dirty="0"/>
              <a:t> century. All are linked by the theme of power and conflict and range from a poem set on the stormy coast of Ireland, through a murderous medieval Italian Duke, to a damaged young soldier suffering from PTSD. </a:t>
            </a:r>
          </a:p>
          <a:p>
            <a:r>
              <a:rPr lang="en-GB" sz="2600" dirty="0"/>
              <a:t>In the final section of the exam you have to respond to two ‘unseen’ poems that you have not previously studied in class.</a:t>
            </a:r>
            <a:endParaRPr lang="en-GB" sz="2600" baseline="30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5548A-DA8C-4E1E-B7E9-636FE68A38F9}"/>
              </a:ext>
            </a:extLst>
          </p:cNvPr>
          <p:cNvSpPr txBox="1"/>
          <p:nvPr/>
        </p:nvSpPr>
        <p:spPr>
          <a:xfrm>
            <a:off x="0" y="5934670"/>
            <a:ext cx="9894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Above are just a few suggested text titles. The exam board gives schools many options of modern texts to study. Teachers may choose a different text for their class from those listed above, but these have been our most frequent choices over the past 5 years.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108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33" ma:contentTypeDescription="Create a new document." ma:contentTypeScope="" ma:versionID="22236e7612c9cdd0f9c4657e396187a0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908c9b3754628b1be7bc1113618b28ac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f1e3307-a3a0-40f9-851c-3ca8d288da81" xsi:nil="true"/>
    <Is_Collaboration_Space_Locked xmlns="3f1e3307-a3a0-40f9-851c-3ca8d288da81" xsi:nil="true"/>
    <NotebookType xmlns="3f1e3307-a3a0-40f9-851c-3ca8d288da81" xsi:nil="true"/>
    <FolderType xmlns="3f1e3307-a3a0-40f9-851c-3ca8d288da81" xsi:nil="true"/>
    <Distribution_Groups xmlns="3f1e3307-a3a0-40f9-851c-3ca8d288da81" xsi:nil="true"/>
    <Owner xmlns="3f1e3307-a3a0-40f9-851c-3ca8d288da81">
      <UserInfo>
        <DisplayName/>
        <AccountId xsi:nil="true"/>
        <AccountType/>
      </UserInfo>
    </Owner>
    <Student_Groups xmlns="3f1e3307-a3a0-40f9-851c-3ca8d288da81">
      <UserInfo>
        <DisplayName/>
        <AccountId xsi:nil="true"/>
        <AccountType/>
      </UserInfo>
    </Student_Groups>
    <TeamsChannelId xmlns="3f1e3307-a3a0-40f9-851c-3ca8d288da81" xsi:nil="true"/>
    <IsNotebookLocked xmlns="3f1e3307-a3a0-40f9-851c-3ca8d288da81" xsi:nil="true"/>
    <Has_Teacher_Only_SectionGroup xmlns="3f1e3307-a3a0-40f9-851c-3ca8d288da81" xsi:nil="true"/>
    <CultureName xmlns="3f1e3307-a3a0-40f9-851c-3ca8d288da81" xsi:nil="true"/>
    <Students xmlns="3f1e3307-a3a0-40f9-851c-3ca8d288da81">
      <UserInfo>
        <DisplayName/>
        <AccountId xsi:nil="true"/>
        <AccountType/>
      </UserInfo>
    </Students>
    <AppVersion xmlns="3f1e3307-a3a0-40f9-851c-3ca8d288da81" xsi:nil="true"/>
    <LMS_Mappings xmlns="3f1e3307-a3a0-40f9-851c-3ca8d288da81" xsi:nil="true"/>
    <Invited_Students xmlns="3f1e3307-a3a0-40f9-851c-3ca8d288da81" xsi:nil="true"/>
    <Math_Settings xmlns="3f1e3307-a3a0-40f9-851c-3ca8d288da81" xsi:nil="true"/>
    <Templates xmlns="3f1e3307-a3a0-40f9-851c-3ca8d288da81" xsi:nil="true"/>
    <Teachers xmlns="3f1e3307-a3a0-40f9-851c-3ca8d288da81">
      <UserInfo>
        <DisplayName/>
        <AccountId xsi:nil="true"/>
        <AccountType/>
      </UserInfo>
    </Teachers>
    <Invited_Teachers xmlns="3f1e3307-a3a0-40f9-851c-3ca8d288da81" xsi:nil="true"/>
    <DefaultSectionNames xmlns="3f1e3307-a3a0-40f9-851c-3ca8d288da81" xsi:nil="true"/>
  </documentManagement>
</p:properties>
</file>

<file path=customXml/itemProps1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55B6D1-30BE-4D33-9DED-6C548B8AB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9567E3-2143-4563-9C7A-7955DEF9D8DD}">
  <ds:schemaRefs>
    <ds:schemaRef ds:uri="64c210e8-46d4-47c3-907b-fa7a37ac2a29"/>
    <ds:schemaRef ds:uri="http://purl.org/dc/dcmitype/"/>
    <ds:schemaRef ds:uri="3f1e3307-a3a0-40f9-851c-3ca8d288da81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1239</Words>
  <Application>Microsoft Office PowerPoint</Application>
  <PresentationFormat>Widescreen</PresentationFormat>
  <Paragraphs>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GSCE English Language and GCSE English Literature </vt:lpstr>
      <vt:lpstr>Overview</vt:lpstr>
      <vt:lpstr>Method of Assessment</vt:lpstr>
      <vt:lpstr>English Language</vt:lpstr>
      <vt:lpstr>English Language continued</vt:lpstr>
      <vt:lpstr>Spoken Language Endorsement</vt:lpstr>
      <vt:lpstr>English Literature</vt:lpstr>
      <vt:lpstr>English Literature</vt:lpstr>
      <vt:lpstr>English Literature continued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Mrs Law</cp:lastModifiedBy>
  <cp:revision>13</cp:revision>
  <dcterms:created xsi:type="dcterms:W3CDTF">2021-01-12T09:19:14Z</dcterms:created>
  <dcterms:modified xsi:type="dcterms:W3CDTF">2023-01-19T14:32:47Z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