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6" r:id="rId9"/>
    <p:sldId id="264" r:id="rId10"/>
    <p:sldId id="261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42"/>
    <p:restoredTop sz="91163"/>
  </p:normalViewPr>
  <p:slideViewPr>
    <p:cSldViewPr snapToGrid="0" snapToObjects="1">
      <p:cViewPr varScale="1">
        <p:scale>
          <a:sx n="67" d="100"/>
          <a:sy n="67" d="100"/>
        </p:scale>
        <p:origin x="4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1D73D-C8ED-2341-BC92-14F0491CF54C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906A3-9141-D246-B99C-65E0FD063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48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Hello and welcome to the introduction to GCSE dance at Sheldon School. I am Miss Merry and Head of Dance at Sheldon.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1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lessons. Students once a week will have a double and a single and will need the following items for each lesson: a dance folder, lined paper and their dance kit.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week students will also be given homework. This homework may be on answering questions based on the work completed in class or to choreograph some movement.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58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we are heading into GCSEs, students must catch-up on work missed. All work, specifically the theory, is vital to have notes on. It is student’s responsibility to keep up to date.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27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have any questions, please do not hesitate to email me using the below email.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56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Sheldon School we follow the AQA board which has 3 core components. These are performance, choreography and appreciation. As you can see, the practical element equals to 60% and appreciation, which is the written work, comes to 40%.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5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component, performance, allows students to show off their technical ability. Students will perform 2 solos which are taught. They will also create a duet or trio integrating movement taught, as well as their own.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both will be filmed and a programme note will be needed for the duet or trio to assist the examiners understanding of the dance.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29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following skills are fundamental for performance. For example, within physical skills students need to consider posture whereas in expressive skills students need to consider projection.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4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component, choreography, is an independent study and a performed exam. Student are provided with 5 different stimuli to base their choreography on. They can then choose to create a solo or group performance of 2-5 dancers. Again, this will be filmed and a programme note will be required.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37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following skills need considering when choreographing. For example, are students highlighting all movement element and taking into consideration the devices to develop their work.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12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component, appreciation, is a written exam which assesses students on their practical understandings of their own work and six professional dances.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08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six professional dances are as follows. All dances have different styles and elements that make them unique. By having such different works, broaden students understanding of what dance is.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19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following skills are necessary for their understanding of the written paper but will be used practically to ensure complete clarity.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4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7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8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3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3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2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8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4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5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178A287-1966-8640-BEB3-7DF11E19BDD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69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178A287-1966-8640-BEB3-7DF11E19BDD6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83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emf"/><Relationship Id="rId5" Type="http://schemas.openxmlformats.org/officeDocument/2006/relationships/image" Target="../media/image1.tif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BEFE-97E0-E54C-9255-5D32728F26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6343"/>
          <a:stretch/>
        </p:blipFill>
        <p:spPr>
          <a:xfrm>
            <a:off x="-1" y="184540"/>
            <a:ext cx="7986869" cy="56879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0E723F-9688-DB4F-B845-2F7E4C27781A}"/>
              </a:ext>
            </a:extLst>
          </p:cNvPr>
          <p:cNvSpPr txBox="1"/>
          <p:nvPr/>
        </p:nvSpPr>
        <p:spPr>
          <a:xfrm>
            <a:off x="2775968" y="3243072"/>
            <a:ext cx="9083040" cy="2800767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8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Introduction to GCSE Dance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C390DA-9E65-7642-A18F-69304C6A2815}"/>
              </a:ext>
            </a:extLst>
          </p:cNvPr>
          <p:cNvSpPr/>
          <p:nvPr/>
        </p:nvSpPr>
        <p:spPr>
          <a:xfrm>
            <a:off x="11530012" y="184540"/>
            <a:ext cx="430339" cy="8009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B991E9-04E1-A844-B23B-79D0259EB86F}"/>
              </a:ext>
            </a:extLst>
          </p:cNvPr>
          <p:cNvCxnSpPr/>
          <p:nvPr/>
        </p:nvCxnSpPr>
        <p:spPr>
          <a:xfrm>
            <a:off x="4124963" y="6558535"/>
            <a:ext cx="3914775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0A8C7C1-C67F-7A4F-9636-57ED7519E9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33" y="6043839"/>
            <a:ext cx="1137313" cy="745136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A09BC7BB-DB6F-4A4C-9806-1001B6BF34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8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9"/>
    </mc:Choice>
    <mc:Fallback xmlns="">
      <p:transition spd="slow" advTm="9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1E44B7-86AF-0F4C-8275-F681D99C47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93" t="10000" r="18624" b="14545"/>
          <a:stretch/>
        </p:blipFill>
        <p:spPr>
          <a:xfrm>
            <a:off x="1831046" y="191659"/>
            <a:ext cx="8529907" cy="62285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19D493-BE80-D441-BFBF-694FCEA00504}"/>
              </a:ext>
            </a:extLst>
          </p:cNvPr>
          <p:cNvSpPr/>
          <p:nvPr/>
        </p:nvSpPr>
        <p:spPr>
          <a:xfrm>
            <a:off x="11530012" y="184540"/>
            <a:ext cx="430339" cy="8009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E311AC-469F-664E-9E7A-130633F76D9A}"/>
              </a:ext>
            </a:extLst>
          </p:cNvPr>
          <p:cNvCxnSpPr/>
          <p:nvPr/>
        </p:nvCxnSpPr>
        <p:spPr>
          <a:xfrm>
            <a:off x="4124963" y="6558535"/>
            <a:ext cx="3914775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74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22FF436-2E86-2A4B-8224-DB0C049B600F}"/>
              </a:ext>
            </a:extLst>
          </p:cNvPr>
          <p:cNvSpPr txBox="1"/>
          <p:nvPr/>
        </p:nvSpPr>
        <p:spPr>
          <a:xfrm>
            <a:off x="1136648" y="1914858"/>
            <a:ext cx="99187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You will need to bring each week:</a:t>
            </a:r>
          </a:p>
          <a:p>
            <a:pPr marL="571500" indent="-571500">
              <a:buFontTx/>
              <a:buChar char="-"/>
            </a:pPr>
            <a:r>
              <a:rPr lang="en-US" sz="4000" dirty="0">
                <a:latin typeface="Cambria" panose="02040503050406030204" pitchFamily="18" charset="0"/>
              </a:rPr>
              <a:t>A dance folder </a:t>
            </a:r>
          </a:p>
          <a:p>
            <a:pPr marL="571500" indent="-571500">
              <a:buFontTx/>
              <a:buChar char="-"/>
            </a:pPr>
            <a:r>
              <a:rPr lang="en-US" sz="4000" dirty="0">
                <a:latin typeface="Cambria" panose="02040503050406030204" pitchFamily="18" charset="0"/>
              </a:rPr>
              <a:t>Lined paper </a:t>
            </a:r>
          </a:p>
          <a:p>
            <a:pPr marL="571500" indent="-571500">
              <a:buFontTx/>
              <a:buChar char="-"/>
            </a:pPr>
            <a:r>
              <a:rPr lang="en-US" sz="4000" dirty="0">
                <a:latin typeface="Cambria" panose="02040503050406030204" pitchFamily="18" charset="0"/>
              </a:rPr>
              <a:t>Dance kit</a:t>
            </a:r>
          </a:p>
          <a:p>
            <a:endParaRPr lang="en-US" sz="4000" i="1" dirty="0">
              <a:latin typeface="Cambria" panose="02040503050406030204" pitchFamily="18" charset="0"/>
            </a:endParaRPr>
          </a:p>
          <a:p>
            <a:pPr algn="ctr"/>
            <a:r>
              <a:rPr lang="en-US" sz="4000" b="1" dirty="0">
                <a:latin typeface="Cambria" panose="02040503050406030204" pitchFamily="18" charset="0"/>
              </a:rPr>
              <a:t>HOMEWORK WILL BE GIVEN EACH WEEK AT LEAST ONCE, IF NOT TWICE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7DF180-E646-F346-8EBE-27400E1E9DD4}"/>
              </a:ext>
            </a:extLst>
          </p:cNvPr>
          <p:cNvSpPr/>
          <p:nvPr/>
        </p:nvSpPr>
        <p:spPr>
          <a:xfrm>
            <a:off x="3004781" y="360556"/>
            <a:ext cx="6182435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Lessons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E48D6E-FEF0-FF4B-A604-B4689BEF1F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053" t="2258" r="585" b="1422"/>
          <a:stretch/>
        </p:blipFill>
        <p:spPr>
          <a:xfrm>
            <a:off x="9655830" y="302144"/>
            <a:ext cx="2143594" cy="25933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7B1F0B-E677-3B48-B306-80EFE523F835}"/>
              </a:ext>
            </a:extLst>
          </p:cNvPr>
          <p:cNvCxnSpPr/>
          <p:nvPr/>
        </p:nvCxnSpPr>
        <p:spPr>
          <a:xfrm>
            <a:off x="4124963" y="6558535"/>
            <a:ext cx="3914775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F544E2B-0DFD-294D-8969-5FC2DD25EA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0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13"/>
    </mc:Choice>
    <mc:Fallback xmlns="">
      <p:transition spd="slow" advTm="20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22FF436-2E86-2A4B-8224-DB0C049B600F}"/>
              </a:ext>
            </a:extLst>
          </p:cNvPr>
          <p:cNvSpPr txBox="1"/>
          <p:nvPr/>
        </p:nvSpPr>
        <p:spPr>
          <a:xfrm>
            <a:off x="457198" y="1872040"/>
            <a:ext cx="11277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mbria" panose="02040503050406030204" pitchFamily="18" charset="0"/>
              </a:rPr>
              <a:t>If you are absent you </a:t>
            </a:r>
            <a:r>
              <a:rPr lang="en-US" sz="4400" b="1" dirty="0">
                <a:latin typeface="Cambria" panose="02040503050406030204" pitchFamily="18" charset="0"/>
              </a:rPr>
              <a:t>MUST</a:t>
            </a:r>
            <a:r>
              <a:rPr lang="en-US" sz="4400" dirty="0">
                <a:latin typeface="Cambria" panose="02040503050406030204" pitchFamily="18" charset="0"/>
              </a:rPr>
              <a:t> catch up on work. All</a:t>
            </a:r>
            <a:r>
              <a:rPr lang="en-GB" sz="4400" dirty="0">
                <a:latin typeface="Cambria" panose="02040503050406030204" pitchFamily="18" charset="0"/>
              </a:rPr>
              <a:t> information given in class is vital and you </a:t>
            </a:r>
            <a:r>
              <a:rPr lang="en-GB" sz="4400" b="1" dirty="0">
                <a:latin typeface="Cambria" panose="02040503050406030204" pitchFamily="18" charset="0"/>
              </a:rPr>
              <a:t>MUST</a:t>
            </a:r>
            <a:r>
              <a:rPr lang="en-GB" sz="4400" dirty="0">
                <a:latin typeface="Cambria" panose="02040503050406030204" pitchFamily="18" charset="0"/>
              </a:rPr>
              <a:t> be responsible for keeping up to date.</a:t>
            </a:r>
          </a:p>
          <a:p>
            <a:pPr algn="ctr"/>
            <a:endParaRPr lang="en-GB" sz="4400" dirty="0">
              <a:latin typeface="Cambria" panose="02040503050406030204" pitchFamily="18" charset="0"/>
            </a:endParaRPr>
          </a:p>
          <a:p>
            <a:pPr algn="ctr"/>
            <a:r>
              <a:rPr lang="en-GB" sz="4400" dirty="0">
                <a:latin typeface="Cambria" panose="02040503050406030204" pitchFamily="18" charset="0"/>
              </a:rPr>
              <a:t>You can do this by get notes from friends or contacting me via email</a:t>
            </a:r>
          </a:p>
          <a:p>
            <a:pPr algn="ctr"/>
            <a:endParaRPr lang="en-US" sz="4800" dirty="0">
              <a:latin typeface="Cambria" panose="02040503050406030204" pitchFamily="18" charset="0"/>
            </a:endParaRPr>
          </a:p>
          <a:p>
            <a:pPr algn="ctr"/>
            <a:endParaRPr lang="en-US" sz="4800" dirty="0">
              <a:latin typeface="Cambria" panose="02040503050406030204" pitchFamily="18" charset="0"/>
            </a:endParaRPr>
          </a:p>
          <a:p>
            <a:pPr algn="ctr"/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7DF180-E646-F346-8EBE-27400E1E9DD4}"/>
              </a:ext>
            </a:extLst>
          </p:cNvPr>
          <p:cNvSpPr/>
          <p:nvPr/>
        </p:nvSpPr>
        <p:spPr>
          <a:xfrm>
            <a:off x="3004781" y="360556"/>
            <a:ext cx="6182435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Absences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7B1F0B-E677-3B48-B306-80EFE523F835}"/>
              </a:ext>
            </a:extLst>
          </p:cNvPr>
          <p:cNvCxnSpPr/>
          <p:nvPr/>
        </p:nvCxnSpPr>
        <p:spPr>
          <a:xfrm>
            <a:off x="4124963" y="6558535"/>
            <a:ext cx="3914775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211B454-75DE-4C4C-B79D-C4DB6CCE6B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67"/>
    </mc:Choice>
    <mc:Fallback xmlns="">
      <p:transition spd="slow" advTm="129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FAC769-48C7-EC4C-8EE9-AF81E6F622AC}"/>
              </a:ext>
            </a:extLst>
          </p:cNvPr>
          <p:cNvSpPr txBox="1"/>
          <p:nvPr/>
        </p:nvSpPr>
        <p:spPr>
          <a:xfrm>
            <a:off x="215900" y="5811103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rmerry@sheldonschool.co.uk</a:t>
            </a:r>
            <a:endParaRPr lang="en-US" sz="4800" dirty="0"/>
          </a:p>
        </p:txBody>
      </p:sp>
      <p:pic>
        <p:nvPicPr>
          <p:cNvPr id="1028" name="Picture 4" descr="Review: VERVE by Northern School of Contemporary Dance at Rhodes">
            <a:extLst>
              <a:ext uri="{FF2B5EF4-FFF2-40B4-BE49-F238E27FC236}">
                <a16:creationId xmlns:a16="http://schemas.microsoft.com/office/drawing/2014/main" id="{31223431-BF77-8A40-B846-8AE1D7C27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"/>
            <a:ext cx="9525000" cy="554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E21F08B-4207-CC45-A416-DC22522131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4"/>
    </mc:Choice>
    <mc:Fallback xmlns="">
      <p:transition spd="slow" advTm="7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8B91BC-9E6D-F247-BB02-68725778BAF1}"/>
              </a:ext>
            </a:extLst>
          </p:cNvPr>
          <p:cNvSpPr txBox="1"/>
          <p:nvPr/>
        </p:nvSpPr>
        <p:spPr>
          <a:xfrm>
            <a:off x="3148083" y="1812220"/>
            <a:ext cx="5895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Performance</a:t>
            </a:r>
          </a:p>
          <a:p>
            <a:pPr marL="685800" indent="-685800" algn="ctr">
              <a:buFontTx/>
              <a:buChar char="-"/>
            </a:pPr>
            <a:r>
              <a:rPr lang="en-US" sz="3600" dirty="0">
                <a:latin typeface="Cambria" panose="02040503050406030204" pitchFamily="18" charset="0"/>
              </a:rPr>
              <a:t>40 marks; 30% </a:t>
            </a:r>
          </a:p>
          <a:p>
            <a:pPr algn="ctr"/>
            <a:endParaRPr lang="en-US" sz="3600" dirty="0">
              <a:latin typeface="Cambria" panose="02040503050406030204" pitchFamily="18" charset="0"/>
            </a:endParaRPr>
          </a:p>
          <a:p>
            <a:pPr algn="ctr"/>
            <a:r>
              <a:rPr lang="en-US" sz="36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Choreography</a:t>
            </a:r>
          </a:p>
          <a:p>
            <a:pPr marL="685800" indent="-685800" algn="ctr">
              <a:buFontTx/>
              <a:buChar char="-"/>
            </a:pPr>
            <a:r>
              <a:rPr lang="en-US" sz="3600" dirty="0">
                <a:latin typeface="Cambria" panose="02040503050406030204" pitchFamily="18" charset="0"/>
              </a:rPr>
              <a:t>40 marks; 30% </a:t>
            </a:r>
          </a:p>
          <a:p>
            <a:pPr algn="ctr"/>
            <a:endParaRPr lang="en-US" sz="3600" dirty="0">
              <a:latin typeface="Cambria" panose="02040503050406030204" pitchFamily="18" charset="0"/>
            </a:endParaRPr>
          </a:p>
          <a:p>
            <a:pPr algn="ctr"/>
            <a:r>
              <a:rPr lang="en-US" sz="36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Appreciation</a:t>
            </a:r>
          </a:p>
          <a:p>
            <a:pPr marL="457200" indent="-457200" algn="ctr">
              <a:buFontTx/>
              <a:buChar char="-"/>
            </a:pPr>
            <a:r>
              <a:rPr lang="en-US" sz="3600" dirty="0">
                <a:latin typeface="Cambria" panose="02040503050406030204" pitchFamily="18" charset="0"/>
              </a:rPr>
              <a:t>80 marks; 40%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11EF34-77F8-4F47-B809-AC51640A35C2}"/>
              </a:ext>
            </a:extLst>
          </p:cNvPr>
          <p:cNvSpPr/>
          <p:nvPr/>
        </p:nvSpPr>
        <p:spPr>
          <a:xfrm>
            <a:off x="3004781" y="360556"/>
            <a:ext cx="6182435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Core Content </a:t>
            </a:r>
            <a:endParaRPr lang="en-US" sz="5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E106B7-6059-1B48-A23D-65942FEB92B9}"/>
              </a:ext>
            </a:extLst>
          </p:cNvPr>
          <p:cNvSpPr/>
          <p:nvPr/>
        </p:nvSpPr>
        <p:spPr>
          <a:xfrm>
            <a:off x="11530012" y="184540"/>
            <a:ext cx="430339" cy="8009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F7C5A2-F06B-2C4A-8A2D-8D457F9A0A35}"/>
              </a:ext>
            </a:extLst>
          </p:cNvPr>
          <p:cNvCxnSpPr/>
          <p:nvPr/>
        </p:nvCxnSpPr>
        <p:spPr>
          <a:xfrm>
            <a:off x="4124963" y="6558535"/>
            <a:ext cx="3914775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C6D1521-1409-1A49-B271-75AAF857FC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1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69"/>
    </mc:Choice>
    <mc:Fallback xmlns="">
      <p:transition spd="slow" advTm="176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11EF34-77F8-4F47-B809-AC51640A35C2}"/>
              </a:ext>
            </a:extLst>
          </p:cNvPr>
          <p:cNvSpPr/>
          <p:nvPr/>
        </p:nvSpPr>
        <p:spPr>
          <a:xfrm>
            <a:off x="3004781" y="360556"/>
            <a:ext cx="6182435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Performance</a:t>
            </a:r>
            <a:endParaRPr lang="en-US" sz="5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E106B7-6059-1B48-A23D-65942FEB92B9}"/>
              </a:ext>
            </a:extLst>
          </p:cNvPr>
          <p:cNvSpPr/>
          <p:nvPr/>
        </p:nvSpPr>
        <p:spPr>
          <a:xfrm>
            <a:off x="11530012" y="184540"/>
            <a:ext cx="430339" cy="8009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434E84-4BBA-8945-8C75-56CAAC938257}"/>
              </a:ext>
            </a:extLst>
          </p:cNvPr>
          <p:cNvCxnSpPr/>
          <p:nvPr/>
        </p:nvCxnSpPr>
        <p:spPr>
          <a:xfrm>
            <a:off x="4124963" y="6558535"/>
            <a:ext cx="3914775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D82D3FC-2FEA-8741-8484-997E94A0709B}"/>
              </a:ext>
            </a:extLst>
          </p:cNvPr>
          <p:cNvSpPr txBox="1"/>
          <p:nvPr/>
        </p:nvSpPr>
        <p:spPr>
          <a:xfrm>
            <a:off x="658538" y="1887212"/>
            <a:ext cx="108476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dirty="0">
                <a:latin typeface="Cambria" panose="02040503050406030204" pitchFamily="18" charset="0"/>
              </a:rPr>
              <a:t>Solo of two of the set phrases; </a:t>
            </a:r>
          </a:p>
          <a:p>
            <a:pPr algn="ctr"/>
            <a:r>
              <a:rPr lang="en-US" sz="4400" dirty="0">
                <a:latin typeface="Cambria" panose="02040503050406030204" pitchFamily="18" charset="0"/>
              </a:rPr>
              <a:t>Breathe, Flux, Scoop, Shift </a:t>
            </a:r>
            <a:endParaRPr lang="en-GB" sz="4400" dirty="0">
              <a:latin typeface="Cambria" panose="02040503050406030204" pitchFamily="18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dirty="0">
                <a:latin typeface="Cambria" panose="02040503050406030204" pitchFamily="18" charset="0"/>
              </a:rPr>
              <a:t>Duet/trio using material from the other two set phrase that were not used </a:t>
            </a:r>
          </a:p>
          <a:p>
            <a:r>
              <a:rPr lang="en-US" sz="4400" dirty="0">
                <a:latin typeface="Cambria" panose="02040503050406030204" pitchFamily="18" charset="0"/>
              </a:rPr>
              <a:t>										</a:t>
            </a:r>
            <a:r>
              <a:rPr lang="en-GB" sz="3200" dirty="0">
                <a:latin typeface="Cambria" panose="02040503050406030204" pitchFamily="18" charset="0"/>
              </a:rPr>
              <a:t>(</a:t>
            </a:r>
            <a:r>
              <a:rPr lang="en-US" sz="3200" dirty="0">
                <a:latin typeface="Cambria" panose="02040503050406030204" pitchFamily="18" charset="0"/>
              </a:rPr>
              <a:t>3minutes)</a:t>
            </a:r>
          </a:p>
          <a:p>
            <a:pPr algn="ctr"/>
            <a:r>
              <a:rPr lang="en-US" sz="4000" dirty="0">
                <a:latin typeface="Cambria" panose="02040503050406030204" pitchFamily="18" charset="0"/>
              </a:rPr>
              <a:t>- Include a programme note of 120-150words</a:t>
            </a:r>
            <a:endParaRPr lang="en-GB" sz="4000" dirty="0">
              <a:latin typeface="Cambria" panose="02040503050406030204" pitchFamily="18" charset="0"/>
            </a:endParaRPr>
          </a:p>
          <a:p>
            <a:endParaRPr lang="en-GB" sz="4400" dirty="0">
              <a:latin typeface="Cambria" panose="02040503050406030204" pitchFamily="18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BC5BD1C-123A-A94F-852E-C1AD7FF5B7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6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85"/>
    </mc:Choice>
    <mc:Fallback xmlns="">
      <p:transition spd="slow" advTm="19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B70618-1A14-A240-A56B-C17228B110C6}"/>
              </a:ext>
            </a:extLst>
          </p:cNvPr>
          <p:cNvSpPr/>
          <p:nvPr/>
        </p:nvSpPr>
        <p:spPr>
          <a:xfrm>
            <a:off x="926056" y="251373"/>
            <a:ext cx="10339884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Must Understand and Present: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0A1AA5-D124-E74F-B74A-029783617777}"/>
              </a:ext>
            </a:extLst>
          </p:cNvPr>
          <p:cNvSpPr txBox="1"/>
          <p:nvPr/>
        </p:nvSpPr>
        <p:spPr>
          <a:xfrm>
            <a:off x="1474525" y="1700174"/>
            <a:ext cx="92429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Physical skills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Technical skills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Expressive skills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Mental skills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Safe practice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5D6F86B-5C7E-3B4A-9085-1B7C111329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2"/>
    </mc:Choice>
    <mc:Fallback xmlns="">
      <p:transition spd="slow" advTm="11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11EF34-77F8-4F47-B809-AC51640A35C2}"/>
              </a:ext>
            </a:extLst>
          </p:cNvPr>
          <p:cNvSpPr/>
          <p:nvPr/>
        </p:nvSpPr>
        <p:spPr>
          <a:xfrm>
            <a:off x="3004781" y="360556"/>
            <a:ext cx="6182435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Choreography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E106B7-6059-1B48-A23D-65942FEB92B9}"/>
              </a:ext>
            </a:extLst>
          </p:cNvPr>
          <p:cNvSpPr/>
          <p:nvPr/>
        </p:nvSpPr>
        <p:spPr>
          <a:xfrm>
            <a:off x="11530012" y="184540"/>
            <a:ext cx="430339" cy="8009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451A10-4ED3-F14E-91BB-A7111E8163F9}"/>
              </a:ext>
            </a:extLst>
          </p:cNvPr>
          <p:cNvCxnSpPr/>
          <p:nvPr/>
        </p:nvCxnSpPr>
        <p:spPr>
          <a:xfrm>
            <a:off x="4124963" y="6558535"/>
            <a:ext cx="3914775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D1F5674-7186-9B4D-B790-553E7F2D6163}"/>
              </a:ext>
            </a:extLst>
          </p:cNvPr>
          <p:cNvSpPr txBox="1"/>
          <p:nvPr/>
        </p:nvSpPr>
        <p:spPr>
          <a:xfrm>
            <a:off x="658538" y="1853303"/>
            <a:ext cx="108476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dirty="0">
                <a:latin typeface="Cambria" panose="02040503050406030204" pitchFamily="18" charset="0"/>
              </a:rPr>
              <a:t>Solo</a:t>
            </a:r>
          </a:p>
          <a:p>
            <a:pPr algn="ctr"/>
            <a:r>
              <a:rPr lang="en-US" sz="3200" dirty="0">
                <a:latin typeface="Cambria" panose="02040503050406030204" pitchFamily="18" charset="0"/>
              </a:rPr>
              <a:t>(2minutes) </a:t>
            </a:r>
            <a:endParaRPr lang="en-US" sz="4400" dirty="0">
              <a:latin typeface="Cambria" panose="02040503050406030204" pitchFamily="18" charset="0"/>
            </a:endParaRPr>
          </a:p>
          <a:p>
            <a:pPr algn="ctr"/>
            <a:r>
              <a:rPr lang="en-US" sz="4400" b="1" u="sng" dirty="0">
                <a:latin typeface="Cambria" panose="02040503050406030204" pitchFamily="18" charset="0"/>
              </a:rPr>
              <a:t>OR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US" sz="4400" dirty="0">
                <a:latin typeface="Cambria" panose="02040503050406030204" pitchFamily="18" charset="0"/>
              </a:rPr>
              <a:t>Group choreography; </a:t>
            </a:r>
            <a:r>
              <a:rPr lang="en-US" sz="4000" dirty="0">
                <a:latin typeface="Cambria" panose="02040503050406030204" pitchFamily="18" charset="0"/>
              </a:rPr>
              <a:t>2-5 dancers</a:t>
            </a:r>
            <a:r>
              <a:rPr lang="en-US" sz="3200" dirty="0">
                <a:latin typeface="Cambria" panose="02040503050406030204" pitchFamily="18" charset="0"/>
              </a:rPr>
              <a:t>	</a:t>
            </a:r>
          </a:p>
          <a:p>
            <a:pPr algn="ctr"/>
            <a:r>
              <a:rPr lang="en-US" sz="3200" dirty="0">
                <a:latin typeface="Cambria" panose="02040503050406030204" pitchFamily="18" charset="0"/>
              </a:rPr>
              <a:t>(3minutes)</a:t>
            </a:r>
          </a:p>
          <a:p>
            <a:pPr algn="ctr"/>
            <a:r>
              <a:rPr lang="en-US" sz="4000" dirty="0">
                <a:latin typeface="Cambria" panose="02040503050406030204" pitchFamily="18" charset="0"/>
              </a:rPr>
              <a:t>- Include a programme note of 120-150words</a:t>
            </a:r>
            <a:endParaRPr lang="en-GB" sz="4000" dirty="0">
              <a:latin typeface="Cambria" panose="02040503050406030204" pitchFamily="18" charset="0"/>
            </a:endParaRPr>
          </a:p>
          <a:p>
            <a:pPr marL="571500" indent="-571500" algn="ctr">
              <a:buFont typeface="Wingdings" pitchFamily="2" charset="2"/>
              <a:buChar char="v"/>
            </a:pPr>
            <a:r>
              <a:rPr lang="en-US" sz="4000" dirty="0">
                <a:latin typeface="Cambria" panose="02040503050406030204" pitchFamily="18" charset="0"/>
              </a:rPr>
              <a:t>Suggested </a:t>
            </a:r>
            <a:r>
              <a:rPr lang="en-US" sz="4000" b="1" dirty="0">
                <a:latin typeface="Cambria" panose="02040503050406030204" pitchFamily="18" charset="0"/>
              </a:rPr>
              <a:t>not be </a:t>
            </a:r>
            <a:r>
              <a:rPr lang="en-US" sz="4000" dirty="0">
                <a:latin typeface="Cambria" panose="02040503050406030204" pitchFamily="18" charset="0"/>
              </a:rPr>
              <a:t>in your own choreography</a:t>
            </a:r>
            <a:endParaRPr lang="en-GB" sz="4000" dirty="0">
              <a:latin typeface="Cambria" panose="02040503050406030204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25D5EA1-D538-B948-99BE-355EFC871D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1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49"/>
    </mc:Choice>
    <mc:Fallback xmlns="">
      <p:transition spd="slow" advTm="18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38ABF5-8D46-B246-8E37-C023FEE67284}"/>
              </a:ext>
            </a:extLst>
          </p:cNvPr>
          <p:cNvSpPr txBox="1"/>
          <p:nvPr/>
        </p:nvSpPr>
        <p:spPr>
          <a:xfrm>
            <a:off x="1474525" y="1686526"/>
            <a:ext cx="924294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000" dirty="0">
                <a:latin typeface="Cambria" panose="02040503050406030204" pitchFamily="18" charset="0"/>
              </a:rPr>
              <a:t>Action, dynamics, space and relationships (RADS)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000" dirty="0">
                <a:latin typeface="Cambria" panose="02040503050406030204" pitchFamily="18" charset="0"/>
              </a:rPr>
              <a:t>Choreographic process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000" dirty="0">
                <a:latin typeface="Cambria" panose="02040503050406030204" pitchFamily="18" charset="0"/>
              </a:rPr>
              <a:t>Structuring devices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000" dirty="0">
                <a:latin typeface="Cambria" panose="02040503050406030204" pitchFamily="18" charset="0"/>
              </a:rPr>
              <a:t>Choreographic devices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000" dirty="0">
                <a:latin typeface="Cambria" panose="02040503050406030204" pitchFamily="18" charset="0"/>
              </a:rPr>
              <a:t>Aural settings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B70618-1A14-A240-A56B-C17228B110C6}"/>
              </a:ext>
            </a:extLst>
          </p:cNvPr>
          <p:cNvSpPr/>
          <p:nvPr/>
        </p:nvSpPr>
        <p:spPr>
          <a:xfrm>
            <a:off x="926056" y="251373"/>
            <a:ext cx="10339884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Must Understand and Present:</a:t>
            </a:r>
            <a:endParaRPr lang="en-US" sz="48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B1CBA00-B566-F043-AAE8-F5C6EB6D5B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9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4"/>
    </mc:Choice>
    <mc:Fallback xmlns="">
      <p:transition spd="slow" advTm="11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11EF34-77F8-4F47-B809-AC51640A35C2}"/>
              </a:ext>
            </a:extLst>
          </p:cNvPr>
          <p:cNvSpPr/>
          <p:nvPr/>
        </p:nvSpPr>
        <p:spPr>
          <a:xfrm>
            <a:off x="3004781" y="360556"/>
            <a:ext cx="6182435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Appreciation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E106B7-6059-1B48-A23D-65942FEB92B9}"/>
              </a:ext>
            </a:extLst>
          </p:cNvPr>
          <p:cNvSpPr/>
          <p:nvPr/>
        </p:nvSpPr>
        <p:spPr>
          <a:xfrm>
            <a:off x="11530012" y="184540"/>
            <a:ext cx="430339" cy="8009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BFF41C-6BEC-3544-AD84-BF469087BA65}"/>
              </a:ext>
            </a:extLst>
          </p:cNvPr>
          <p:cNvCxnSpPr/>
          <p:nvPr/>
        </p:nvCxnSpPr>
        <p:spPr>
          <a:xfrm>
            <a:off x="4124963" y="6558535"/>
            <a:ext cx="3914775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335A1DB-84C5-FC48-BA4E-4E73CCD81E31}"/>
              </a:ext>
            </a:extLst>
          </p:cNvPr>
          <p:cNvSpPr txBox="1"/>
          <p:nvPr/>
        </p:nvSpPr>
        <p:spPr>
          <a:xfrm>
            <a:off x="658538" y="1853303"/>
            <a:ext cx="108476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mbria" panose="02040503050406030204" pitchFamily="18" charset="0"/>
              </a:rPr>
              <a:t>3 Section Paper</a:t>
            </a:r>
          </a:p>
          <a:p>
            <a:pPr algn="ctr"/>
            <a:r>
              <a:rPr lang="en-US" sz="3600" u="sng" dirty="0">
                <a:latin typeface="Cambria" panose="02040503050406030204" pitchFamily="18" charset="0"/>
              </a:rPr>
              <a:t>Section A: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br>
              <a:rPr lang="en-US" sz="3600" dirty="0">
                <a:latin typeface="Cambria" panose="02040503050406030204" pitchFamily="18" charset="0"/>
              </a:rPr>
            </a:br>
            <a:r>
              <a:rPr lang="en-US" sz="3200" dirty="0">
                <a:latin typeface="Cambria" panose="02040503050406030204" pitchFamily="18" charset="0"/>
              </a:rPr>
              <a:t>Knowledge and understanding of choreographic process</a:t>
            </a:r>
            <a:endParaRPr lang="en-US" sz="3200" u="sng" dirty="0">
              <a:latin typeface="Cambria" panose="02040503050406030204" pitchFamily="18" charset="0"/>
            </a:endParaRPr>
          </a:p>
          <a:p>
            <a:pPr algn="ctr"/>
            <a:r>
              <a:rPr lang="en-US" sz="3600" u="sng" dirty="0">
                <a:latin typeface="Cambria" panose="02040503050406030204" pitchFamily="18" charset="0"/>
              </a:rPr>
              <a:t>Section B: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br>
              <a:rPr lang="en-US" sz="3600" dirty="0">
                <a:latin typeface="Cambria" panose="02040503050406030204" pitchFamily="18" charset="0"/>
              </a:rPr>
            </a:br>
            <a:r>
              <a:rPr lang="en-US" sz="3600" dirty="0">
                <a:latin typeface="Cambria" panose="02040503050406030204" pitchFamily="18" charset="0"/>
              </a:rPr>
              <a:t>Critical appreciation of own work</a:t>
            </a:r>
          </a:p>
          <a:p>
            <a:pPr algn="ctr"/>
            <a:r>
              <a:rPr lang="en-US" sz="3600" u="sng" dirty="0">
                <a:latin typeface="Cambria" panose="02040503050406030204" pitchFamily="18" charset="0"/>
              </a:rPr>
              <a:t>Section C: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br>
              <a:rPr lang="en-US" sz="3600" dirty="0">
                <a:latin typeface="Cambria" panose="02040503050406030204" pitchFamily="18" charset="0"/>
              </a:rPr>
            </a:br>
            <a:r>
              <a:rPr lang="en-US" sz="3600" dirty="0">
                <a:latin typeface="Cambria" panose="02040503050406030204" pitchFamily="18" charset="0"/>
              </a:rPr>
              <a:t>Critical appreciation of professional works</a:t>
            </a:r>
            <a:endParaRPr lang="en-GB" sz="3200" dirty="0">
              <a:latin typeface="Cambria" panose="02040503050406030204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8EF6FE4-7E6E-1949-96C7-5516728FFA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2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0"/>
    </mc:Choice>
    <mc:Fallback xmlns="">
      <p:transition spd="slow" advTm="11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EEF7DB-F52D-5842-8EEC-830DEDBC44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543" t="24632" r="6979" b="44545"/>
          <a:stretch/>
        </p:blipFill>
        <p:spPr>
          <a:xfrm>
            <a:off x="648993" y="2310459"/>
            <a:ext cx="10894009" cy="34136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037DF3-27B8-5749-9566-944AA4138354}"/>
              </a:ext>
            </a:extLst>
          </p:cNvPr>
          <p:cNvSpPr/>
          <p:nvPr/>
        </p:nvSpPr>
        <p:spPr>
          <a:xfrm>
            <a:off x="1422400" y="360556"/>
            <a:ext cx="9042399" cy="1722244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Anthology (Professional Works)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CFBB6-A81F-F443-BF5D-B8010018ACEF}"/>
              </a:ext>
            </a:extLst>
          </p:cNvPr>
          <p:cNvSpPr txBox="1"/>
          <p:nvPr/>
        </p:nvSpPr>
        <p:spPr>
          <a:xfrm>
            <a:off x="2846218" y="5851113"/>
            <a:ext cx="6824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Written exam: 1 hour 30minutes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193EBDC-F0B1-0043-BAB6-01C4F5FA3D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1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70"/>
    </mc:Choice>
    <mc:Fallback xmlns="">
      <p:transition spd="slow" advTm="11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B70618-1A14-A240-A56B-C17228B110C6}"/>
              </a:ext>
            </a:extLst>
          </p:cNvPr>
          <p:cNvSpPr/>
          <p:nvPr/>
        </p:nvSpPr>
        <p:spPr>
          <a:xfrm>
            <a:off x="926056" y="251373"/>
            <a:ext cx="10339884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Must Understand and Present: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0A1AA5-D124-E74F-B74A-029783617777}"/>
              </a:ext>
            </a:extLst>
          </p:cNvPr>
          <p:cNvSpPr txBox="1"/>
          <p:nvPr/>
        </p:nvSpPr>
        <p:spPr>
          <a:xfrm>
            <a:off x="1474525" y="1700174"/>
            <a:ext cx="92429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Features of production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Performance environment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Choreographic approaches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Choreographic content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Choreographic intent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09725FB-59C9-8341-B1B7-230B30E4A7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3"/>
    </mc:Choice>
    <mc:Fallback xmlns="">
      <p:transition spd="slow" advTm="8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{E5FEF6F2-9011-554F-B9E0-9B2F102A6CA9}tf10001120</Template>
  <TotalTime>1223</TotalTime>
  <Words>748</Words>
  <Application>Microsoft Office PowerPoint</Application>
  <PresentationFormat>Widescreen</PresentationFormat>
  <Paragraphs>88</Paragraphs>
  <Slides>13</Slides>
  <Notes>12</Notes>
  <HiddenSlides>0</HiddenSlides>
  <MMClips>12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Gill Sans MT</vt:lpstr>
      <vt:lpstr>Krungthep</vt:lpstr>
      <vt:lpstr>Wingdings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Message Center</dc:creator>
  <cp:lastModifiedBy>Mr White</cp:lastModifiedBy>
  <cp:revision>31</cp:revision>
  <dcterms:created xsi:type="dcterms:W3CDTF">2019-07-31T22:03:24Z</dcterms:created>
  <dcterms:modified xsi:type="dcterms:W3CDTF">2023-01-24T15:05:41Z</dcterms:modified>
</cp:coreProperties>
</file>