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2"/>
  </p:notesMasterIdLst>
  <p:sldIdLst>
    <p:sldId id="256" r:id="rId5"/>
    <p:sldId id="257" r:id="rId6"/>
    <p:sldId id="259" r:id="rId7"/>
    <p:sldId id="261" r:id="rId8"/>
    <p:sldId id="262" r:id="rId9"/>
    <p:sldId id="263" r:id="rId10"/>
    <p:sldId id="269"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468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8396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73064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6571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16.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15.jpg"/><Relationship Id="rId5" Type="http://schemas.openxmlformats.org/officeDocument/2006/relationships/image" Target="../media/image1.png"/><Relationship Id="rId10" Type="http://schemas.openxmlformats.org/officeDocument/2006/relationships/image" Target="../media/image14.jpg"/><Relationship Id="rId4" Type="http://schemas.openxmlformats.org/officeDocument/2006/relationships/notesSlide" Target="../notesSlides/notesSlide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90" name="Google Shape;90;p13"/>
          <p:cNvPicPr preferRelativeResize="0"/>
          <p:nvPr/>
        </p:nvPicPr>
        <p:blipFill rotWithShape="1">
          <a:blip r:embed="rId6">
            <a:alphaModFix/>
          </a:blip>
          <a:srcRect/>
          <a:stretch/>
        </p:blipFill>
        <p:spPr>
          <a:xfrm>
            <a:off x="7369492" y="4082430"/>
            <a:ext cx="4822825" cy="2779713"/>
          </a:xfrm>
          <a:prstGeom prst="rect">
            <a:avLst/>
          </a:prstGeom>
          <a:noFill/>
          <a:ln>
            <a:noFill/>
          </a:ln>
        </p:spPr>
      </p:pic>
      <p:pic>
        <p:nvPicPr>
          <p:cNvPr id="93" name="Google Shape;93;p13"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pic>
        <p:nvPicPr>
          <p:cNvPr id="2" name="Picture 1">
            <a:extLst>
              <a:ext uri="{FF2B5EF4-FFF2-40B4-BE49-F238E27FC236}">
                <a16:creationId xmlns:a16="http://schemas.microsoft.com/office/drawing/2014/main" id="{E8BF6A5C-9A97-40CF-A21E-53E985F8BF23}"/>
              </a:ext>
            </a:extLst>
          </p:cNvPr>
          <p:cNvPicPr>
            <a:picLocks noChangeAspect="1"/>
          </p:cNvPicPr>
          <p:nvPr/>
        </p:nvPicPr>
        <p:blipFill rotWithShape="1">
          <a:blip r:embed="rId8"/>
          <a:srcRect l="17025" t="10941" r="17025" b="15213"/>
          <a:stretch/>
        </p:blipFill>
        <p:spPr>
          <a:xfrm>
            <a:off x="5308174" y="407917"/>
            <a:ext cx="6030422" cy="5064369"/>
          </a:xfrm>
          <a:prstGeom prst="rect">
            <a:avLst/>
          </a:prstGeom>
        </p:spPr>
      </p:pic>
      <p:sp>
        <p:nvSpPr>
          <p:cNvPr id="8" name="Google Shape;88;p13">
            <a:extLst>
              <a:ext uri="{FF2B5EF4-FFF2-40B4-BE49-F238E27FC236}">
                <a16:creationId xmlns:a16="http://schemas.microsoft.com/office/drawing/2014/main" id="{85FB7C92-6B26-4FDA-9378-D752F6401F52}"/>
              </a:ext>
            </a:extLst>
          </p:cNvPr>
          <p:cNvSpPr txBox="1">
            <a:spLocks noGrp="1"/>
          </p:cNvSpPr>
          <p:nvPr>
            <p:ph type="ctrTitle"/>
          </p:nvPr>
        </p:nvSpPr>
        <p:spPr>
          <a:xfrm>
            <a:off x="297537" y="1641231"/>
            <a:ext cx="4877360" cy="2513141"/>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0000"/>
              </a:buClr>
              <a:buSzPts val="6000"/>
              <a:buFont typeface="Calibri"/>
              <a:buNone/>
            </a:pPr>
            <a:r>
              <a:rPr lang="en-GB" dirty="0">
                <a:solidFill>
                  <a:srgbClr val="FF0000"/>
                </a:solidFill>
              </a:rPr>
              <a:t>Introduction to Media Studies</a:t>
            </a:r>
            <a:endParaRPr dirty="0"/>
          </a:p>
        </p:txBody>
      </p:sp>
      <p:pic>
        <p:nvPicPr>
          <p:cNvPr id="3" name="Recorded Sound">
            <a:hlinkClick r:id="" action="ppaction://media"/>
            <a:extLst>
              <a:ext uri="{FF2B5EF4-FFF2-40B4-BE49-F238E27FC236}">
                <a16:creationId xmlns:a16="http://schemas.microsoft.com/office/drawing/2014/main" id="{610ABBA1-0AF7-4C4A-A662-85D092A5272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70000"/>
              </a:lnSpc>
              <a:spcBef>
                <a:spcPts val="496"/>
              </a:spcBef>
              <a:spcAft>
                <a:spcPts val="0"/>
              </a:spcAft>
              <a:buClr>
                <a:schemeClr val="dk1"/>
              </a:buClr>
              <a:buSzPts val="2480"/>
              <a:buFont typeface="Arial" panose="020B0604020202020204" pitchFamily="34" charset="0"/>
              <a:buChar char="•"/>
            </a:pPr>
            <a:r>
              <a:rPr lang="en-GB" sz="3200" b="0" i="0" u="none" strike="noStrike" cap="none" dirty="0">
                <a:solidFill>
                  <a:schemeClr val="dk1"/>
                </a:solidFill>
                <a:latin typeface="Calibri"/>
                <a:ea typeface="Calibri"/>
                <a:cs typeface="Calibri"/>
                <a:sym typeface="Calibri"/>
              </a:rPr>
              <a:t>Discussion and analysis of: conventions of</a:t>
            </a:r>
            <a:r>
              <a:rPr lang="en-GB" sz="3200" dirty="0">
                <a:solidFill>
                  <a:schemeClr val="dk1"/>
                </a:solidFill>
                <a:latin typeface="Calibri"/>
                <a:ea typeface="Calibri"/>
                <a:cs typeface="Calibri"/>
                <a:sym typeface="Calibri"/>
              </a:rPr>
              <a:t> </a:t>
            </a:r>
            <a:r>
              <a:rPr lang="en-GB" sz="3200" b="0" i="0" u="none" strike="noStrike" cap="none" dirty="0">
                <a:solidFill>
                  <a:schemeClr val="dk1"/>
                </a:solidFill>
                <a:latin typeface="Calibri"/>
                <a:ea typeface="Calibri"/>
                <a:cs typeface="Calibri"/>
                <a:sym typeface="Calibri"/>
              </a:rPr>
              <a:t>media products such as films, TV shows, music videos, magazines, posters and video games; the breakdown of target audiences of media products; research </a:t>
            </a:r>
            <a:r>
              <a:rPr lang="en-GB" sz="3200" dirty="0">
                <a:solidFill>
                  <a:schemeClr val="dk1"/>
                </a:solidFill>
                <a:latin typeface="Calibri"/>
                <a:ea typeface="Calibri"/>
                <a:cs typeface="Calibri"/>
                <a:sym typeface="Calibri"/>
              </a:rPr>
              <a:t>into </a:t>
            </a:r>
            <a:r>
              <a:rPr lang="en-GB" sz="3200" b="0" i="0" u="none" strike="noStrike" cap="none" dirty="0">
                <a:solidFill>
                  <a:schemeClr val="dk1"/>
                </a:solidFill>
                <a:latin typeface="Calibri"/>
                <a:ea typeface="Calibri"/>
                <a:cs typeface="Calibri"/>
                <a:sym typeface="Calibri"/>
              </a:rPr>
              <a:t>media companies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457200" indent="-457200">
              <a:lnSpc>
                <a:spcPct val="70000"/>
              </a:lnSpc>
              <a:spcBef>
                <a:spcPts val="496"/>
              </a:spcBef>
              <a:buClr>
                <a:schemeClr val="dk1"/>
              </a:buClr>
              <a:buSzPts val="2480"/>
              <a:buFont typeface="Arial" panose="020B0604020202020204" pitchFamily="34" charset="0"/>
              <a:buChar char="•"/>
            </a:pPr>
            <a:r>
              <a:rPr lang="en-GB" sz="3200" dirty="0">
                <a:solidFill>
                  <a:schemeClr val="dk1"/>
                </a:solidFill>
                <a:latin typeface="Calibri"/>
                <a:ea typeface="Calibri"/>
                <a:cs typeface="Calibri"/>
                <a:sym typeface="Calibri"/>
              </a:rPr>
              <a:t>Development of essay writing skills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You will learn media production skills such as page layout</a:t>
            </a:r>
            <a:r>
              <a:rPr lang="en-GB" sz="3200" dirty="0">
                <a:solidFill>
                  <a:schemeClr val="dk1"/>
                </a:solidFill>
                <a:latin typeface="Calibri"/>
                <a:ea typeface="Calibri"/>
                <a:cs typeface="Calibri"/>
                <a:sym typeface="Calibri"/>
              </a:rPr>
              <a:t> and </a:t>
            </a:r>
            <a:r>
              <a:rPr lang="en-GB" sz="3200" b="0" i="0" u="none" strike="noStrike" cap="none" dirty="0">
                <a:solidFill>
                  <a:schemeClr val="dk1"/>
                </a:solidFill>
                <a:latin typeface="Calibri"/>
                <a:ea typeface="Calibri"/>
                <a:cs typeface="Calibri"/>
                <a:sym typeface="Calibri"/>
              </a:rPr>
              <a:t>photography </a:t>
            </a: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Highly enthusiastic and motivated specialist teachers</a:t>
            </a:r>
            <a:endParaRPr sz="3200" b="0" i="0" u="none" strike="noStrike" cap="none" dirty="0">
              <a:solidFill>
                <a:schemeClr val="dk1"/>
              </a:solidFill>
              <a:latin typeface="Calibri"/>
              <a:ea typeface="Calibri"/>
              <a:cs typeface="Calibri"/>
              <a:sym typeface="Calibri"/>
            </a:endParaRP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0" i="0" u="none" strike="noStrike" cap="none" dirty="0">
                <a:solidFill>
                  <a:srgbClr val="FF0000"/>
                </a:solidFill>
                <a:latin typeface="Calibri"/>
                <a:ea typeface="Calibri"/>
                <a:cs typeface="Calibri"/>
                <a:sym typeface="Calibri"/>
              </a:rPr>
              <a:t>What will I get from the course?</a:t>
            </a:r>
            <a:endParaRPr dirty="0"/>
          </a:p>
        </p:txBody>
      </p:sp>
      <p:pic>
        <p:nvPicPr>
          <p:cNvPr id="2" name="Recorded Sound">
            <a:hlinkClick r:id="" action="ppaction://media"/>
            <a:extLst>
              <a:ext uri="{FF2B5EF4-FFF2-40B4-BE49-F238E27FC236}">
                <a16:creationId xmlns:a16="http://schemas.microsoft.com/office/drawing/2014/main" id="{C79A1E14-11AE-41AA-B687-3EC36C5338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lvl="0">
              <a:buClr>
                <a:schemeClr val="dk1"/>
              </a:buClr>
              <a:buSzPts val="1400"/>
            </a:pPr>
            <a:endParaRPr lang="en-GB" sz="4400" dirty="0"/>
          </a:p>
        </p:txBody>
      </p:sp>
      <p:graphicFrame>
        <p:nvGraphicFramePr>
          <p:cNvPr id="9" name="Google Shape;103;p15">
            <a:extLst>
              <a:ext uri="{FF2B5EF4-FFF2-40B4-BE49-F238E27FC236}">
                <a16:creationId xmlns:a16="http://schemas.microsoft.com/office/drawing/2014/main" id="{243587ED-999C-4546-9F8E-3CAA0064AD7E}"/>
              </a:ext>
            </a:extLst>
          </p:cNvPr>
          <p:cNvGraphicFramePr/>
          <p:nvPr>
            <p:extLst>
              <p:ext uri="{D42A27DB-BD31-4B8C-83A1-F6EECF244321}">
                <p14:modId xmlns:p14="http://schemas.microsoft.com/office/powerpoint/2010/main" val="915605303"/>
              </p:ext>
            </p:extLst>
          </p:nvPr>
        </p:nvGraphicFramePr>
        <p:xfrm>
          <a:off x="609437" y="317510"/>
          <a:ext cx="11136603" cy="5844497"/>
        </p:xfrm>
        <a:graphic>
          <a:graphicData uri="http://schemas.openxmlformats.org/drawingml/2006/table">
            <a:tbl>
              <a:tblPr>
                <a:noFill/>
              </a:tblPr>
              <a:tblGrid>
                <a:gridCol w="3712201">
                  <a:extLst>
                    <a:ext uri="{9D8B030D-6E8A-4147-A177-3AD203B41FA5}">
                      <a16:colId xmlns:a16="http://schemas.microsoft.com/office/drawing/2014/main" val="20000"/>
                    </a:ext>
                  </a:extLst>
                </a:gridCol>
                <a:gridCol w="3712201">
                  <a:extLst>
                    <a:ext uri="{9D8B030D-6E8A-4147-A177-3AD203B41FA5}">
                      <a16:colId xmlns:a16="http://schemas.microsoft.com/office/drawing/2014/main" val="20001"/>
                    </a:ext>
                  </a:extLst>
                </a:gridCol>
                <a:gridCol w="3712201">
                  <a:extLst>
                    <a:ext uri="{9D8B030D-6E8A-4147-A177-3AD203B41FA5}">
                      <a16:colId xmlns:a16="http://schemas.microsoft.com/office/drawing/2014/main" val="2000638139"/>
                    </a:ext>
                  </a:extLst>
                </a:gridCol>
              </a:tblGrid>
              <a:tr h="1304876">
                <a:tc>
                  <a:txBody>
                    <a:bodyPr/>
                    <a:lstStyle/>
                    <a:p>
                      <a:pPr marL="0" marR="0" lvl="0" indent="0" algn="l" rtl="0">
                        <a:lnSpc>
                          <a:spcPct val="100000"/>
                        </a:lnSpc>
                        <a:spcBef>
                          <a:spcPts val="0"/>
                        </a:spcBef>
                        <a:spcAft>
                          <a:spcPts val="0"/>
                        </a:spcAft>
                        <a:buClr>
                          <a:schemeClr val="dk1"/>
                        </a:buClr>
                        <a:buSzPts val="1200"/>
                        <a:buFont typeface="Calibri"/>
                        <a:buNone/>
                      </a:pPr>
                      <a:r>
                        <a:rPr lang="en-GB" sz="2400" i="1" u="none" strike="noStrike" cap="none" dirty="0">
                          <a:highlight>
                            <a:srgbClr val="FFFF00"/>
                          </a:highlight>
                        </a:rPr>
                        <a:t>Component 1: </a:t>
                      </a:r>
                      <a:r>
                        <a:rPr lang="en-GB" sz="2400" b="1" i="1" u="none" strike="noStrike" cap="none" dirty="0">
                          <a:highlight>
                            <a:srgbClr val="FFFF00"/>
                          </a:highlight>
                        </a:rPr>
                        <a:t>Exploring Media Products </a:t>
                      </a:r>
                      <a:r>
                        <a:rPr lang="en-GB" sz="2400" b="1" i="1" u="sng" strike="noStrike" cap="none" dirty="0">
                          <a:highlight>
                            <a:srgbClr val="FFFF00"/>
                          </a:highlight>
                        </a:rPr>
                        <a:t>30%</a:t>
                      </a:r>
                      <a:endParaRPr sz="2400" b="1" i="1" u="sng" strike="noStrike" cap="none" dirty="0">
                        <a:highlight>
                          <a:srgbClr val="FFFF00"/>
                        </a:highlight>
                      </a:endParaRPr>
                    </a:p>
                    <a:p>
                      <a:pPr marL="0" marR="0" lvl="0" indent="0" algn="l" rtl="0">
                        <a:spcBef>
                          <a:spcPts val="0"/>
                        </a:spcBef>
                        <a:spcAft>
                          <a:spcPts val="0"/>
                        </a:spcAft>
                        <a:buClr>
                          <a:schemeClr val="dk1"/>
                        </a:buClr>
                        <a:buSzPts val="1200"/>
                        <a:buFont typeface="Calibri"/>
                        <a:buNone/>
                      </a:pPr>
                      <a:endParaRPr sz="2400" i="1" u="none"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2: </a:t>
                      </a:r>
                      <a:r>
                        <a:rPr lang="en-GB" sz="2400" b="1" i="1" u="none" strike="noStrike" cap="none" dirty="0">
                          <a:highlight>
                            <a:srgbClr val="FFFF00"/>
                          </a:highlight>
                        </a:rPr>
                        <a:t>Developing Media Production Skills </a:t>
                      </a:r>
                      <a:r>
                        <a:rPr lang="en-GB" sz="2400" b="1" i="1" u="sng" strike="noStrike" cap="none" dirty="0">
                          <a:highlight>
                            <a:srgbClr val="FFFF00"/>
                          </a:highlight>
                        </a:rPr>
                        <a:t>30%</a:t>
                      </a:r>
                      <a:endParaRPr sz="2400" b="1" i="1" u="sng"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3: </a:t>
                      </a:r>
                      <a:r>
                        <a:rPr lang="en-GB" sz="2400" b="1" i="1" u="none" strike="noStrike" cap="none" dirty="0">
                          <a:highlight>
                            <a:srgbClr val="FFFF00"/>
                          </a:highlight>
                        </a:rPr>
                        <a:t>Responding to a Brief </a:t>
                      </a:r>
                      <a:r>
                        <a:rPr lang="en-GB" sz="2400" b="1" i="1" u="sng" strike="noStrike" cap="none" dirty="0">
                          <a:highlight>
                            <a:srgbClr val="FFFF00"/>
                          </a:highlight>
                        </a:rPr>
                        <a:t>40%</a:t>
                      </a:r>
                      <a:endParaRPr sz="2400" b="1" i="1" u="sng" strike="noStrike" cap="none" dirty="0">
                        <a:highlight>
                          <a:srgbClr val="FFFF00"/>
                        </a:highlight>
                      </a:endParaRPr>
                    </a:p>
                  </a:txBody>
                  <a:tcPr marL="91450" marR="91450" marT="45725" marB="45725"/>
                </a:tc>
                <a:extLst>
                  <a:ext uri="{0D108BD9-81ED-4DB2-BD59-A6C34878D82A}">
                    <a16:rowId xmlns:a16="http://schemas.microsoft.com/office/drawing/2014/main" val="10000"/>
                  </a:ext>
                </a:extLst>
              </a:tr>
              <a:tr h="4539621">
                <a:tc>
                  <a:txBody>
                    <a:bodyPr/>
                    <a:lstStyle/>
                    <a:p>
                      <a:pPr marL="0" marR="0" lvl="0" indent="0" algn="l" rtl="0">
                        <a:spcBef>
                          <a:spcPts val="0"/>
                        </a:spcBef>
                        <a:spcAft>
                          <a:spcPts val="0"/>
                        </a:spcAft>
                        <a:buClr>
                          <a:schemeClr val="dk1"/>
                        </a:buClr>
                        <a:buSzPts val="1400"/>
                        <a:buFont typeface="Calibri"/>
                        <a:buNone/>
                      </a:pPr>
                      <a:r>
                        <a:rPr lang="en-GB" sz="1400" u="none" strike="noStrike" cap="none" dirty="0"/>
                        <a:t>This first component covers an introduction to media studies and key concepts such as target audience, genre and structure.</a:t>
                      </a:r>
                    </a:p>
                    <a:p>
                      <a:pPr marL="0" marR="0" lvl="0" indent="0" algn="l" rtl="0">
                        <a:spcBef>
                          <a:spcPts val="0"/>
                        </a:spcBef>
                        <a:spcAft>
                          <a:spcPts val="0"/>
                        </a:spcAft>
                        <a:buClr>
                          <a:schemeClr val="dk1"/>
                        </a:buClr>
                        <a:buSzPts val="1400"/>
                        <a:buFont typeface="Calibri"/>
                        <a:buNone/>
                      </a:pPr>
                      <a:r>
                        <a:rPr lang="en-GB" sz="1400" u="none" strike="noStrike" cap="none" dirty="0"/>
                        <a:t>We go on to look at 3 sectors in detail:</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Print and Publishing (Posters, Magazines)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Moving Image (Music video, </a:t>
                      </a:r>
                      <a:r>
                        <a:rPr lang="en-GB" sz="1600" b="1" i="1" u="none" strike="noStrike" cap="none" dirty="0" err="1"/>
                        <a:t>Trailers,TV</a:t>
                      </a:r>
                      <a:r>
                        <a:rPr lang="en-GB" sz="1600" b="1" i="1" u="none" strike="noStrike" cap="none" dirty="0"/>
                        <a:t>, Movies)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Interactive and Online (Games and Apps)</a:t>
                      </a:r>
                      <a:endParaRPr lang="en-GB" sz="1800" b="1" i="1" u="none" strike="noStrike" cap="none" dirty="0"/>
                    </a:p>
                    <a:p>
                      <a:pPr marL="285750" marR="0" lvl="0" indent="-2857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GB" sz="1400" u="none" strike="noStrike" cap="none" dirty="0"/>
                        <a:t>You will produce detailed analysis of the above</a:t>
                      </a:r>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This second component focuses on experimenting with a range of production techniques-mainly in the Print sector. </a:t>
                      </a:r>
                    </a:p>
                    <a:p>
                      <a:pPr marL="0" marR="0" lvl="0" indent="0" algn="l" rtl="0">
                        <a:spcBef>
                          <a:spcPts val="0"/>
                        </a:spcBef>
                        <a:spcAft>
                          <a:spcPts val="0"/>
                        </a:spcAft>
                        <a:buClr>
                          <a:schemeClr val="dk1"/>
                        </a:buClr>
                        <a:buSzPts val="1400"/>
                        <a:buFont typeface="Calibri"/>
                        <a:buNone/>
                      </a:pPr>
                      <a:endParaRPr lang="en-GB" sz="1400" u="none" strike="noStrike" cap="none" dirty="0"/>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We will use a range of web apps for photo editing as well as taking our own photographs. We will go on to use a range of tools in Adobe Photoshop. </a:t>
                      </a:r>
                      <a:endParaRPr sz="1400" u="none" strike="noStrike" cap="none" dirty="0"/>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Component 3 builds directly on Components 1 and 2, and enables learning to be brought together and related to a real-life situation.</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component requires learners to apply their production skills to the creation of a media product in response to a brief.</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external assessment takes the form of a set task taken under supervised conditions that is then marked and a grade awarded by the exam board. </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final brief could ask students to produce pages from a new magazine; design a brochure to promote a product; to produce a poster campaign. </a:t>
                      </a:r>
                      <a:endParaRPr sz="1400" u="none" strike="noStrike" cap="none" dirty="0"/>
                    </a:p>
                  </a:txBody>
                  <a:tcPr marL="91450" marR="91450" marT="45725" marB="45725">
                    <a:solidFill>
                      <a:srgbClr val="D5DBE5"/>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379D2EE-E360-4EC3-B55E-9D8DAAAFFF98}"/>
              </a:ext>
            </a:extLst>
          </p:cNvPr>
          <p:cNvPicPr>
            <a:picLocks noChangeAspect="1"/>
          </p:cNvPicPr>
          <p:nvPr/>
        </p:nvPicPr>
        <p:blipFill>
          <a:blip r:embed="rId8"/>
          <a:stretch>
            <a:fillRect/>
          </a:stretch>
        </p:blipFill>
        <p:spPr>
          <a:xfrm>
            <a:off x="783945" y="4763762"/>
            <a:ext cx="825614" cy="1151514"/>
          </a:xfrm>
          <a:prstGeom prst="rect">
            <a:avLst/>
          </a:prstGeom>
        </p:spPr>
      </p:pic>
      <p:pic>
        <p:nvPicPr>
          <p:cNvPr id="4" name="Picture 3">
            <a:extLst>
              <a:ext uri="{FF2B5EF4-FFF2-40B4-BE49-F238E27FC236}">
                <a16:creationId xmlns:a16="http://schemas.microsoft.com/office/drawing/2014/main" id="{7F76A150-07BC-49E0-A4D0-AB4752B59D28}"/>
              </a:ext>
            </a:extLst>
          </p:cNvPr>
          <p:cNvPicPr>
            <a:picLocks noChangeAspect="1"/>
          </p:cNvPicPr>
          <p:nvPr/>
        </p:nvPicPr>
        <p:blipFill>
          <a:blip r:embed="rId9"/>
          <a:stretch>
            <a:fillRect/>
          </a:stretch>
        </p:blipFill>
        <p:spPr>
          <a:xfrm>
            <a:off x="1752748" y="4210393"/>
            <a:ext cx="1428750" cy="800100"/>
          </a:xfrm>
          <a:prstGeom prst="rect">
            <a:avLst/>
          </a:prstGeom>
        </p:spPr>
      </p:pic>
      <p:pic>
        <p:nvPicPr>
          <p:cNvPr id="6" name="Picture 5">
            <a:extLst>
              <a:ext uri="{FF2B5EF4-FFF2-40B4-BE49-F238E27FC236}">
                <a16:creationId xmlns:a16="http://schemas.microsoft.com/office/drawing/2014/main" id="{2467751B-300E-4CD9-8069-3AD279AE6623}"/>
              </a:ext>
            </a:extLst>
          </p:cNvPr>
          <p:cNvPicPr>
            <a:picLocks noChangeAspect="1"/>
          </p:cNvPicPr>
          <p:nvPr/>
        </p:nvPicPr>
        <p:blipFill>
          <a:blip r:embed="rId10"/>
          <a:stretch>
            <a:fillRect/>
          </a:stretch>
        </p:blipFill>
        <p:spPr>
          <a:xfrm>
            <a:off x="3261557" y="4225833"/>
            <a:ext cx="1020063" cy="1325564"/>
          </a:xfrm>
          <a:prstGeom prst="rect">
            <a:avLst/>
          </a:prstGeom>
        </p:spPr>
      </p:pic>
      <p:pic>
        <p:nvPicPr>
          <p:cNvPr id="5" name="Picture 4">
            <a:extLst>
              <a:ext uri="{FF2B5EF4-FFF2-40B4-BE49-F238E27FC236}">
                <a16:creationId xmlns:a16="http://schemas.microsoft.com/office/drawing/2014/main" id="{CA2571AD-0F9D-43AC-8657-3FA75489DA95}"/>
              </a:ext>
            </a:extLst>
          </p:cNvPr>
          <p:cNvPicPr>
            <a:picLocks noChangeAspect="1"/>
          </p:cNvPicPr>
          <p:nvPr/>
        </p:nvPicPr>
        <p:blipFill>
          <a:blip r:embed="rId11"/>
          <a:stretch>
            <a:fillRect/>
          </a:stretch>
        </p:blipFill>
        <p:spPr>
          <a:xfrm>
            <a:off x="1712564" y="5162621"/>
            <a:ext cx="1635368" cy="777553"/>
          </a:xfrm>
          <a:prstGeom prst="rect">
            <a:avLst/>
          </a:prstGeom>
        </p:spPr>
      </p:pic>
      <p:pic>
        <p:nvPicPr>
          <p:cNvPr id="10" name="Picture 9">
            <a:extLst>
              <a:ext uri="{FF2B5EF4-FFF2-40B4-BE49-F238E27FC236}">
                <a16:creationId xmlns:a16="http://schemas.microsoft.com/office/drawing/2014/main" id="{F73B504F-480E-48B0-BD78-3B5BC6900B08}"/>
              </a:ext>
            </a:extLst>
          </p:cNvPr>
          <p:cNvPicPr>
            <a:picLocks noChangeAspect="1"/>
          </p:cNvPicPr>
          <p:nvPr/>
        </p:nvPicPr>
        <p:blipFill>
          <a:blip r:embed="rId12"/>
          <a:stretch>
            <a:fillRect/>
          </a:stretch>
        </p:blipFill>
        <p:spPr>
          <a:xfrm>
            <a:off x="4730492" y="3822492"/>
            <a:ext cx="1233034" cy="1781049"/>
          </a:xfrm>
          <a:prstGeom prst="rect">
            <a:avLst/>
          </a:prstGeom>
        </p:spPr>
      </p:pic>
      <p:pic>
        <p:nvPicPr>
          <p:cNvPr id="11" name="Picture 10">
            <a:extLst>
              <a:ext uri="{FF2B5EF4-FFF2-40B4-BE49-F238E27FC236}">
                <a16:creationId xmlns:a16="http://schemas.microsoft.com/office/drawing/2014/main" id="{8227BEF1-2D48-4964-9627-27C212ED5132}"/>
              </a:ext>
            </a:extLst>
          </p:cNvPr>
          <p:cNvPicPr>
            <a:picLocks noChangeAspect="1"/>
          </p:cNvPicPr>
          <p:nvPr/>
        </p:nvPicPr>
        <p:blipFill>
          <a:blip r:embed="rId13"/>
          <a:stretch>
            <a:fillRect/>
          </a:stretch>
        </p:blipFill>
        <p:spPr>
          <a:xfrm>
            <a:off x="6365998" y="3633924"/>
            <a:ext cx="1271587" cy="900112"/>
          </a:xfrm>
          <a:prstGeom prst="rect">
            <a:avLst/>
          </a:prstGeom>
        </p:spPr>
      </p:pic>
      <p:pic>
        <p:nvPicPr>
          <p:cNvPr id="12" name="Picture 11">
            <a:extLst>
              <a:ext uri="{FF2B5EF4-FFF2-40B4-BE49-F238E27FC236}">
                <a16:creationId xmlns:a16="http://schemas.microsoft.com/office/drawing/2014/main" id="{11088130-8320-45BC-BF5C-9C5D94E40D89}"/>
              </a:ext>
            </a:extLst>
          </p:cNvPr>
          <p:cNvPicPr>
            <a:picLocks noChangeAspect="1"/>
          </p:cNvPicPr>
          <p:nvPr/>
        </p:nvPicPr>
        <p:blipFill>
          <a:blip r:embed="rId14"/>
          <a:stretch>
            <a:fillRect/>
          </a:stretch>
        </p:blipFill>
        <p:spPr>
          <a:xfrm>
            <a:off x="6488946" y="4672665"/>
            <a:ext cx="889834" cy="1271191"/>
          </a:xfrm>
          <a:prstGeom prst="rect">
            <a:avLst/>
          </a:prstGeom>
        </p:spPr>
      </p:pic>
      <p:pic>
        <p:nvPicPr>
          <p:cNvPr id="2" name="Recorded Sound">
            <a:hlinkClick r:id="" action="ppaction://media"/>
            <a:extLst>
              <a:ext uri="{FF2B5EF4-FFF2-40B4-BE49-F238E27FC236}">
                <a16:creationId xmlns:a16="http://schemas.microsoft.com/office/drawing/2014/main" id="{D8B182E1-1C58-4499-80DE-0E6C96B5CF68}"/>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155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lvl="0">
              <a:buClr>
                <a:schemeClr val="dk1"/>
              </a:buClr>
              <a:buSzPts val="1400"/>
            </a:pPr>
            <a:r>
              <a:rPr lang="en-GB" sz="2000" dirty="0"/>
              <a:t>This first component covers an introduction to media studies and key concepts such as target audience, genre and structure.</a:t>
            </a:r>
          </a:p>
          <a:p>
            <a:pPr lvl="0">
              <a:buClr>
                <a:schemeClr val="dk1"/>
              </a:buClr>
              <a:buSzPts val="1400"/>
            </a:pPr>
            <a:endParaRPr lang="en-GB" sz="2000" dirty="0"/>
          </a:p>
          <a:p>
            <a:pPr lvl="0">
              <a:buClr>
                <a:schemeClr val="dk1"/>
              </a:buClr>
              <a:buSzPts val="1400"/>
            </a:pPr>
            <a:r>
              <a:rPr lang="en-GB" sz="2000" dirty="0"/>
              <a:t>We go on to look at 3 sectors in detail:</a:t>
            </a:r>
          </a:p>
          <a:p>
            <a:pPr marL="285750" lvl="0" indent="-285750">
              <a:buClr>
                <a:schemeClr val="dk1"/>
              </a:buClr>
              <a:buSzPts val="1400"/>
              <a:buFont typeface="Arial" panose="020B0604020202020204" pitchFamily="34" charset="0"/>
              <a:buChar char="•"/>
            </a:pPr>
            <a:r>
              <a:rPr lang="en-GB" sz="2000" b="1" i="1" dirty="0"/>
              <a:t>Print and Publishing (Posters, Magazines)</a:t>
            </a:r>
          </a:p>
          <a:p>
            <a:pPr marL="285750" lvl="0" indent="-285750">
              <a:buClr>
                <a:schemeClr val="dk1"/>
              </a:buClr>
              <a:buSzPts val="1400"/>
              <a:buFont typeface="Arial" panose="020B0604020202020204" pitchFamily="34" charset="0"/>
              <a:buChar char="•"/>
            </a:pPr>
            <a:r>
              <a:rPr lang="en-GB" sz="2000" b="1" i="1" dirty="0"/>
              <a:t>Moving Image (Music video, </a:t>
            </a:r>
            <a:r>
              <a:rPr lang="en-GB" sz="2000" b="1" i="1" dirty="0" err="1"/>
              <a:t>Trailers,TV</a:t>
            </a:r>
            <a:r>
              <a:rPr lang="en-GB" sz="2000" b="1" i="1" dirty="0"/>
              <a:t>, Movies)</a:t>
            </a:r>
          </a:p>
          <a:p>
            <a:pPr marL="285750" lvl="0" indent="-285750">
              <a:buClr>
                <a:schemeClr val="dk1"/>
              </a:buClr>
              <a:buSzPts val="1400"/>
              <a:buFont typeface="Arial" panose="020B0604020202020204" pitchFamily="34" charset="0"/>
              <a:buChar char="•"/>
            </a:pPr>
            <a:r>
              <a:rPr lang="en-GB" sz="2000" b="1" i="1" dirty="0"/>
              <a:t>Interactive and Online (Games and Apps)</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04627" y="63667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1: Exploring Media Products</a:t>
            </a:r>
            <a:endParaRPr b="1" i="1" dirty="0">
              <a:solidFill>
                <a:schemeClr val="tx1"/>
              </a:solidFill>
            </a:endParaRPr>
          </a:p>
        </p:txBody>
      </p:sp>
      <p:pic>
        <p:nvPicPr>
          <p:cNvPr id="9" name="Picture 8">
            <a:extLst>
              <a:ext uri="{FF2B5EF4-FFF2-40B4-BE49-F238E27FC236}">
                <a16:creationId xmlns:a16="http://schemas.microsoft.com/office/drawing/2014/main" id="{A2EFC4A3-F363-4E82-8DD8-110BA5FE40D6}"/>
              </a:ext>
            </a:extLst>
          </p:cNvPr>
          <p:cNvPicPr>
            <a:picLocks noChangeAspect="1"/>
          </p:cNvPicPr>
          <p:nvPr/>
        </p:nvPicPr>
        <p:blipFill>
          <a:blip r:embed="rId8"/>
          <a:stretch>
            <a:fillRect/>
          </a:stretch>
        </p:blipFill>
        <p:spPr>
          <a:xfrm>
            <a:off x="6462427" y="3516011"/>
            <a:ext cx="2210673" cy="3083305"/>
          </a:xfrm>
          <a:prstGeom prst="rect">
            <a:avLst/>
          </a:prstGeom>
        </p:spPr>
      </p:pic>
      <p:pic>
        <p:nvPicPr>
          <p:cNvPr id="10" name="Picture 9">
            <a:extLst>
              <a:ext uri="{FF2B5EF4-FFF2-40B4-BE49-F238E27FC236}">
                <a16:creationId xmlns:a16="http://schemas.microsoft.com/office/drawing/2014/main" id="{B4AA368D-CCF3-4840-B202-A52639EC21EF}"/>
              </a:ext>
            </a:extLst>
          </p:cNvPr>
          <p:cNvPicPr>
            <a:picLocks noChangeAspect="1"/>
          </p:cNvPicPr>
          <p:nvPr/>
        </p:nvPicPr>
        <p:blipFill>
          <a:blip r:embed="rId9"/>
          <a:stretch>
            <a:fillRect/>
          </a:stretch>
        </p:blipFill>
        <p:spPr>
          <a:xfrm>
            <a:off x="814423" y="3972393"/>
            <a:ext cx="2367075" cy="1325562"/>
          </a:xfrm>
          <a:prstGeom prst="rect">
            <a:avLst/>
          </a:prstGeom>
        </p:spPr>
      </p:pic>
      <p:pic>
        <p:nvPicPr>
          <p:cNvPr id="11" name="Picture 10">
            <a:extLst>
              <a:ext uri="{FF2B5EF4-FFF2-40B4-BE49-F238E27FC236}">
                <a16:creationId xmlns:a16="http://schemas.microsoft.com/office/drawing/2014/main" id="{BD3271D6-FBDE-400F-BD5A-D9FF03B77073}"/>
              </a:ext>
            </a:extLst>
          </p:cNvPr>
          <p:cNvPicPr>
            <a:picLocks noChangeAspect="1"/>
          </p:cNvPicPr>
          <p:nvPr/>
        </p:nvPicPr>
        <p:blipFill>
          <a:blip r:embed="rId10"/>
          <a:stretch>
            <a:fillRect/>
          </a:stretch>
        </p:blipFill>
        <p:spPr>
          <a:xfrm>
            <a:off x="3428742" y="3972393"/>
            <a:ext cx="2787952" cy="1325561"/>
          </a:xfrm>
          <a:prstGeom prst="rect">
            <a:avLst/>
          </a:prstGeom>
        </p:spPr>
      </p:pic>
      <p:pic>
        <p:nvPicPr>
          <p:cNvPr id="2" name="Picture 1">
            <a:extLst>
              <a:ext uri="{FF2B5EF4-FFF2-40B4-BE49-F238E27FC236}">
                <a16:creationId xmlns:a16="http://schemas.microsoft.com/office/drawing/2014/main" id="{663E9CF8-36A5-478F-9A7E-F362354C9352}"/>
              </a:ext>
            </a:extLst>
          </p:cNvPr>
          <p:cNvPicPr>
            <a:picLocks noChangeAspect="1"/>
          </p:cNvPicPr>
          <p:nvPr/>
        </p:nvPicPr>
        <p:blipFill>
          <a:blip r:embed="rId11"/>
          <a:stretch>
            <a:fillRect/>
          </a:stretch>
        </p:blipFill>
        <p:spPr>
          <a:xfrm>
            <a:off x="8955643" y="2292499"/>
            <a:ext cx="2421934" cy="3147285"/>
          </a:xfrm>
          <a:prstGeom prst="rect">
            <a:avLst/>
          </a:prstGeom>
        </p:spPr>
      </p:pic>
      <p:pic>
        <p:nvPicPr>
          <p:cNvPr id="4" name="Recorded Sound">
            <a:hlinkClick r:id="" action="ppaction://media"/>
            <a:extLst>
              <a:ext uri="{FF2B5EF4-FFF2-40B4-BE49-F238E27FC236}">
                <a16:creationId xmlns:a16="http://schemas.microsoft.com/office/drawing/2014/main" id="{BA6C6E4D-F11A-46B4-91F3-3A24FB815A9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88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636045"/>
            <a:ext cx="11248454" cy="4525963"/>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1400"/>
              <a:buFont typeface="Arial" panose="020B0604020202020204" pitchFamily="34" charset="0"/>
              <a:buChar char="•"/>
            </a:pPr>
            <a:r>
              <a:rPr lang="en-GB" sz="2000" dirty="0"/>
              <a:t>This second component focuses on experimenting with a range of production techniques-mainly in the Print sector. </a:t>
            </a:r>
          </a:p>
          <a:p>
            <a:pPr lvl="0">
              <a:buClr>
                <a:schemeClr val="dk1"/>
              </a:buClr>
              <a:buSzPts val="1400"/>
            </a:pPr>
            <a:endParaRPr lang="en-GB" sz="2000" dirty="0"/>
          </a:p>
          <a:p>
            <a:pPr marL="285750" lvl="0" indent="-285750">
              <a:buClr>
                <a:schemeClr val="dk1"/>
              </a:buClr>
              <a:buSzPts val="1400"/>
              <a:buFont typeface="Arial" panose="020B0604020202020204" pitchFamily="34" charset="0"/>
              <a:buChar char="•"/>
            </a:pPr>
            <a:r>
              <a:rPr lang="en-GB" sz="2000" dirty="0"/>
              <a:t>We will use a range of web apps for photo editing as well as taking our own photographs. We will go on to use a range of tools in Adobe Photoshop.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377743" y="762082"/>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2: Developing Media Production Skills</a:t>
            </a:r>
            <a:endParaRPr b="1" i="1" dirty="0">
              <a:solidFill>
                <a:schemeClr val="tx1"/>
              </a:solidFill>
            </a:endParaRPr>
          </a:p>
        </p:txBody>
      </p:sp>
      <p:pic>
        <p:nvPicPr>
          <p:cNvPr id="12" name="Picture 11">
            <a:extLst>
              <a:ext uri="{FF2B5EF4-FFF2-40B4-BE49-F238E27FC236}">
                <a16:creationId xmlns:a16="http://schemas.microsoft.com/office/drawing/2014/main" id="{2D672A06-59B1-4DC9-A858-A229F9425022}"/>
              </a:ext>
            </a:extLst>
          </p:cNvPr>
          <p:cNvPicPr>
            <a:picLocks noChangeAspect="1"/>
          </p:cNvPicPr>
          <p:nvPr/>
        </p:nvPicPr>
        <p:blipFill>
          <a:blip r:embed="rId8"/>
          <a:stretch>
            <a:fillRect/>
          </a:stretch>
        </p:blipFill>
        <p:spPr>
          <a:xfrm>
            <a:off x="430814" y="3483895"/>
            <a:ext cx="1775526" cy="2564649"/>
          </a:xfrm>
          <a:prstGeom prst="rect">
            <a:avLst/>
          </a:prstGeom>
        </p:spPr>
      </p:pic>
      <p:pic>
        <p:nvPicPr>
          <p:cNvPr id="13" name="Picture 12">
            <a:extLst>
              <a:ext uri="{FF2B5EF4-FFF2-40B4-BE49-F238E27FC236}">
                <a16:creationId xmlns:a16="http://schemas.microsoft.com/office/drawing/2014/main" id="{18F1E2C6-8807-449A-9ABC-E10FA7DA47F7}"/>
              </a:ext>
            </a:extLst>
          </p:cNvPr>
          <p:cNvPicPr>
            <a:picLocks noChangeAspect="1"/>
          </p:cNvPicPr>
          <p:nvPr/>
        </p:nvPicPr>
        <p:blipFill>
          <a:blip r:embed="rId9"/>
          <a:stretch>
            <a:fillRect/>
          </a:stretch>
        </p:blipFill>
        <p:spPr>
          <a:xfrm>
            <a:off x="2375199" y="3431669"/>
            <a:ext cx="1775525" cy="2536463"/>
          </a:xfrm>
          <a:prstGeom prst="rect">
            <a:avLst/>
          </a:prstGeom>
        </p:spPr>
      </p:pic>
      <p:pic>
        <p:nvPicPr>
          <p:cNvPr id="4" name="Picture 3">
            <a:extLst>
              <a:ext uri="{FF2B5EF4-FFF2-40B4-BE49-F238E27FC236}">
                <a16:creationId xmlns:a16="http://schemas.microsoft.com/office/drawing/2014/main" id="{AFBD4DFD-3D42-4643-9372-7D50678F2B3D}"/>
              </a:ext>
            </a:extLst>
          </p:cNvPr>
          <p:cNvPicPr>
            <a:picLocks noChangeAspect="1"/>
          </p:cNvPicPr>
          <p:nvPr/>
        </p:nvPicPr>
        <p:blipFill>
          <a:blip r:embed="rId10"/>
          <a:stretch>
            <a:fillRect/>
          </a:stretch>
        </p:blipFill>
        <p:spPr>
          <a:xfrm>
            <a:off x="4283693" y="3429000"/>
            <a:ext cx="2282829" cy="3007188"/>
          </a:xfrm>
          <a:prstGeom prst="rect">
            <a:avLst/>
          </a:prstGeom>
        </p:spPr>
      </p:pic>
      <p:pic>
        <p:nvPicPr>
          <p:cNvPr id="6" name="Picture 5">
            <a:extLst>
              <a:ext uri="{FF2B5EF4-FFF2-40B4-BE49-F238E27FC236}">
                <a16:creationId xmlns:a16="http://schemas.microsoft.com/office/drawing/2014/main" id="{2F62BD5C-CDEE-4AD6-ADF3-139E6036CCAF}"/>
              </a:ext>
            </a:extLst>
          </p:cNvPr>
          <p:cNvPicPr>
            <a:picLocks noChangeAspect="1"/>
          </p:cNvPicPr>
          <p:nvPr/>
        </p:nvPicPr>
        <p:blipFill>
          <a:blip r:embed="rId11"/>
          <a:stretch>
            <a:fillRect/>
          </a:stretch>
        </p:blipFill>
        <p:spPr>
          <a:xfrm>
            <a:off x="6724513" y="3483895"/>
            <a:ext cx="2898021" cy="2167855"/>
          </a:xfrm>
          <a:prstGeom prst="rect">
            <a:avLst/>
          </a:prstGeom>
        </p:spPr>
      </p:pic>
      <p:pic>
        <p:nvPicPr>
          <p:cNvPr id="15" name="Picture 14">
            <a:extLst>
              <a:ext uri="{FF2B5EF4-FFF2-40B4-BE49-F238E27FC236}">
                <a16:creationId xmlns:a16="http://schemas.microsoft.com/office/drawing/2014/main" id="{0B912AA7-1105-4592-9377-7BA9BB90896D}"/>
              </a:ext>
            </a:extLst>
          </p:cNvPr>
          <p:cNvPicPr>
            <a:picLocks noChangeAspect="1"/>
          </p:cNvPicPr>
          <p:nvPr/>
        </p:nvPicPr>
        <p:blipFill>
          <a:blip r:embed="rId12"/>
          <a:stretch>
            <a:fillRect/>
          </a:stretch>
        </p:blipFill>
        <p:spPr>
          <a:xfrm>
            <a:off x="9760252" y="3483895"/>
            <a:ext cx="1707521" cy="2251062"/>
          </a:xfrm>
          <a:prstGeom prst="rect">
            <a:avLst/>
          </a:prstGeom>
        </p:spPr>
      </p:pic>
      <p:pic>
        <p:nvPicPr>
          <p:cNvPr id="2" name="Recorded Sound">
            <a:hlinkClick r:id="" action="ppaction://media"/>
            <a:extLst>
              <a:ext uri="{FF2B5EF4-FFF2-40B4-BE49-F238E27FC236}">
                <a16:creationId xmlns:a16="http://schemas.microsoft.com/office/drawing/2014/main" id="{8B5C3D8F-36DA-47AB-857E-6D874321A2A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360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512732" y="1741777"/>
            <a:ext cx="11248454" cy="4525963"/>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GB" sz="2400" dirty="0"/>
              <a:t>The third component is an externally assessed controlled assessment. </a:t>
            </a:r>
          </a:p>
          <a:p>
            <a:pPr marL="342900" indent="-342900">
              <a:buFont typeface="Arial" panose="020B0604020202020204" pitchFamily="34" charset="0"/>
              <a:buChar char="•"/>
            </a:pPr>
            <a:r>
              <a:rPr lang="en-GB" sz="2400" dirty="0"/>
              <a:t>The exam board, Pearson, set a brief which you need to plan for and then execute in a limited amount of time in controlled assessment conditions at school.</a:t>
            </a:r>
          </a:p>
          <a:p>
            <a:pPr marL="342900" indent="-342900">
              <a:buFont typeface="Arial" panose="020B0604020202020204" pitchFamily="34" charset="0"/>
              <a:buChar char="•"/>
            </a:pPr>
            <a:r>
              <a:rPr lang="en-GB" sz="2400" dirty="0"/>
              <a:t> This final piece will be challenging but builds on all of the things you have learnt from the course. You will be assessed on both your planning work as well as the final piece.</a:t>
            </a:r>
          </a:p>
          <a:p>
            <a:pPr marL="342900" indent="-342900">
              <a:buFont typeface="Arial" panose="020B0604020202020204" pitchFamily="34" charset="0"/>
              <a:buChar char="•"/>
            </a:pPr>
            <a:r>
              <a:rPr lang="en-GB" sz="2400" dirty="0"/>
              <a:t> The brief could be to create some pages for a new magazine, a brochure or a poster campaign. </a:t>
            </a:r>
          </a:p>
          <a:p>
            <a:pPr marL="342900" indent="-342900">
              <a:buFont typeface="Arial" panose="020B0604020202020204" pitchFamily="34" charset="0"/>
              <a:buChar char="•"/>
            </a:pPr>
            <a:r>
              <a:rPr lang="en-GB" sz="2400" b="1" i="1" dirty="0"/>
              <a:t>Previous briefs have included creating print products to promote: diversity, physical health, volunteering, community</a:t>
            </a:r>
          </a:p>
          <a:p>
            <a:br>
              <a:rPr lang="en-GB" sz="2000" dirty="0"/>
            </a:br>
            <a:r>
              <a:rPr lang="en-GB" sz="2000" dirty="0"/>
              <a:t>.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45250" y="684351"/>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3: Responding to a Brief</a:t>
            </a:r>
            <a:endParaRPr b="1" i="1" dirty="0">
              <a:solidFill>
                <a:schemeClr val="tx1"/>
              </a:solidFill>
            </a:endParaRPr>
          </a:p>
        </p:txBody>
      </p:sp>
      <p:pic>
        <p:nvPicPr>
          <p:cNvPr id="2" name="Recorded Sound">
            <a:hlinkClick r:id="" action="ppaction://media"/>
            <a:extLst>
              <a:ext uri="{FF2B5EF4-FFF2-40B4-BE49-F238E27FC236}">
                <a16:creationId xmlns:a16="http://schemas.microsoft.com/office/drawing/2014/main" id="{62E2DB6F-5284-44E4-B0E3-86644E2562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617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6" name="Google Shape;99;p14">
            <a:extLst>
              <a:ext uri="{FF2B5EF4-FFF2-40B4-BE49-F238E27FC236}">
                <a16:creationId xmlns:a16="http://schemas.microsoft.com/office/drawing/2014/main" id="{84D6FD74-014E-4ACF-9185-9B252DC3EBD0}"/>
              </a:ext>
            </a:extLst>
          </p:cNvPr>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7" name="Google Shape;100;p14">
            <a:extLst>
              <a:ext uri="{FF2B5EF4-FFF2-40B4-BE49-F238E27FC236}">
                <a16:creationId xmlns:a16="http://schemas.microsoft.com/office/drawing/2014/main" id="{58295286-4779-43DE-B62A-7CD8BC53AAA9}"/>
              </a:ext>
            </a:extLst>
          </p:cNvPr>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8" name="Google Shape;101;p14" descr="C:\Users\corlans\AppData\Local\Microsoft\Windows\Temporary Internet Files\Content.IE5\P6FQHV7Z\sheldon logo.jpg">
            <a:extLst>
              <a:ext uri="{FF2B5EF4-FFF2-40B4-BE49-F238E27FC236}">
                <a16:creationId xmlns:a16="http://schemas.microsoft.com/office/drawing/2014/main" id="{0C53038E-0D7F-4BFD-B266-A0E367C10CBD}"/>
              </a:ext>
            </a:extLst>
          </p:cNvPr>
          <p:cNvPicPr preferRelativeResize="0"/>
          <p:nvPr/>
        </p:nvPicPr>
        <p:blipFill rotWithShape="1">
          <a:blip r:embed="rId7">
            <a:alphaModFix/>
          </a:blip>
          <a:srcRect/>
          <a:stretch/>
        </p:blipFill>
        <p:spPr>
          <a:xfrm>
            <a:off x="314397" y="6382191"/>
            <a:ext cx="2448272" cy="430544"/>
          </a:xfrm>
          <a:prstGeom prst="rect">
            <a:avLst/>
          </a:prstGeom>
          <a:noFill/>
          <a:ln>
            <a:noFill/>
          </a:ln>
        </p:spPr>
      </p:pic>
      <p:sp>
        <p:nvSpPr>
          <p:cNvPr id="231" name="Google Shape;231;p26"/>
          <p:cNvSpPr txBox="1">
            <a:spLocks noGrp="1"/>
          </p:cNvSpPr>
          <p:nvPr>
            <p:ph type="title"/>
          </p:nvPr>
        </p:nvSpPr>
        <p:spPr>
          <a:xfrm>
            <a:off x="2315308"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chemeClr val="tx1"/>
                </a:solidFill>
              </a:rPr>
              <a:t>Skills and possible pathways </a:t>
            </a:r>
            <a:endParaRPr b="1" dirty="0">
              <a:solidFill>
                <a:schemeClr val="tx1"/>
              </a:solidFill>
            </a:endParaRPr>
          </a:p>
        </p:txBody>
      </p:sp>
      <p:sp>
        <p:nvSpPr>
          <p:cNvPr id="232" name="Google Shape;232;p26"/>
          <p:cNvSpPr txBox="1">
            <a:spLocks noGrp="1"/>
          </p:cNvSpPr>
          <p:nvPr>
            <p:ph type="body" idx="1"/>
          </p:nvPr>
        </p:nvSpPr>
        <p:spPr>
          <a:xfrm>
            <a:off x="314397" y="1325563"/>
            <a:ext cx="4505587" cy="4726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u="sng" dirty="0"/>
              <a:t>Skills</a:t>
            </a:r>
            <a:endParaRPr dirty="0"/>
          </a:p>
          <a:p>
            <a:pPr marL="228600" lvl="0" indent="-228600" algn="l" rtl="0">
              <a:lnSpc>
                <a:spcPct val="90000"/>
              </a:lnSpc>
              <a:spcBef>
                <a:spcPts val="1000"/>
              </a:spcBef>
              <a:spcAft>
                <a:spcPts val="0"/>
              </a:spcAft>
              <a:buClr>
                <a:schemeClr val="dk1"/>
              </a:buClr>
              <a:buSzPts val="2800"/>
              <a:buChar char="•"/>
            </a:pPr>
            <a:r>
              <a:rPr lang="en-GB" dirty="0"/>
              <a:t>Textual analysis of media language across a range of media texts</a:t>
            </a:r>
            <a:endParaRPr dirty="0"/>
          </a:p>
          <a:p>
            <a:pPr marL="228600" lvl="0" indent="-228600" algn="l" rtl="0">
              <a:lnSpc>
                <a:spcPct val="90000"/>
              </a:lnSpc>
              <a:spcBef>
                <a:spcPts val="1000"/>
              </a:spcBef>
              <a:spcAft>
                <a:spcPts val="0"/>
              </a:spcAft>
              <a:buClr>
                <a:schemeClr val="dk1"/>
              </a:buClr>
              <a:buSzPts val="2800"/>
              <a:buChar char="•"/>
            </a:pPr>
            <a:r>
              <a:rPr lang="en-GB" dirty="0"/>
              <a:t>Industry insight into a variety of media products</a:t>
            </a:r>
            <a:endParaRPr dirty="0"/>
          </a:p>
          <a:p>
            <a:pPr marL="228600" lvl="0" indent="-228600" algn="l" rtl="0">
              <a:lnSpc>
                <a:spcPct val="90000"/>
              </a:lnSpc>
              <a:spcBef>
                <a:spcPts val="1000"/>
              </a:spcBef>
              <a:spcAft>
                <a:spcPts val="0"/>
              </a:spcAft>
              <a:buClr>
                <a:schemeClr val="dk1"/>
              </a:buClr>
              <a:buSzPts val="2800"/>
              <a:buChar char="•"/>
            </a:pPr>
            <a:r>
              <a:rPr lang="en-GB" dirty="0"/>
              <a:t>Media production using image/video editing tools as well as use of media hardware such as cameras, lights and backdrops.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u="sng" dirty="0"/>
          </a:p>
        </p:txBody>
      </p:sp>
      <p:sp>
        <p:nvSpPr>
          <p:cNvPr id="233" name="Google Shape;233;p26"/>
          <p:cNvSpPr txBox="1"/>
          <p:nvPr/>
        </p:nvSpPr>
        <p:spPr>
          <a:xfrm>
            <a:off x="5399821" y="1250266"/>
            <a:ext cx="6338558" cy="48021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GB" sz="2800" u="sng" dirty="0">
                <a:solidFill>
                  <a:schemeClr val="dk1"/>
                </a:solidFill>
                <a:latin typeface="Calibri"/>
                <a:ea typeface="Calibri"/>
                <a:cs typeface="Calibri"/>
                <a:sym typeface="Calibri"/>
              </a:rPr>
              <a:t>Possible Pathways</a:t>
            </a:r>
            <a:endParaRPr lang="en-GB" sz="2800" u="sng"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Level 3 courses here at Sheldon or elsewhere- such as A-levels or Level 3 BTECS. </a:t>
            </a:r>
          </a:p>
          <a:p>
            <a:pPr marL="285750" marR="0" lvl="0" indent="-285750" algn="l" rtl="0">
              <a:lnSpc>
                <a:spcPct val="9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There are a wide range of Media degrees at </a:t>
            </a:r>
            <a:r>
              <a:rPr lang="en-GB" sz="2800" dirty="0" err="1">
                <a:solidFill>
                  <a:schemeClr val="dk1"/>
                </a:solidFill>
                <a:latin typeface="Calibri"/>
                <a:cs typeface="Calibri"/>
                <a:sym typeface="Calibri"/>
              </a:rPr>
              <a:t>unis</a:t>
            </a:r>
            <a:r>
              <a:rPr lang="en-GB" sz="2800" dirty="0">
                <a:solidFill>
                  <a:schemeClr val="dk1"/>
                </a:solidFill>
                <a:latin typeface="Calibri"/>
                <a:cs typeface="Calibri"/>
                <a:sym typeface="Calibri"/>
              </a:rPr>
              <a:t> across the country</a:t>
            </a:r>
            <a:endParaRPr dirty="0"/>
          </a:p>
          <a:p>
            <a:pPr marL="228600" marR="0" lvl="0" indent="-228600" algn="l" rtl="0">
              <a:lnSpc>
                <a:spcPct val="90000"/>
              </a:lnSpc>
              <a:spcBef>
                <a:spcPts val="1000"/>
              </a:spcBef>
              <a:spcAft>
                <a:spcPts val="0"/>
              </a:spcAft>
              <a:buClr>
                <a:schemeClr val="dk1"/>
              </a:buClr>
              <a:buSzPts val="2800"/>
              <a:buFont typeface="Arial"/>
              <a:buChar char="•"/>
            </a:pPr>
            <a:r>
              <a:rPr lang="en-GB" sz="2800" dirty="0">
                <a:solidFill>
                  <a:schemeClr val="dk1"/>
                </a:solidFill>
                <a:latin typeface="Calibri"/>
                <a:ea typeface="Calibri"/>
                <a:cs typeface="Calibri"/>
                <a:sym typeface="Calibri"/>
              </a:rPr>
              <a:t>Careers: advertising and marketing, writing and journalism, business, teaching, performing arts, academia; creative media production in areas such as radio, graphic design, film, television and digital moving image. </a:t>
            </a:r>
            <a:endParaRPr sz="2800"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u="sng" dirty="0">
              <a:solidFill>
                <a:schemeClr val="dk1"/>
              </a:solidFill>
              <a:latin typeface="Calibri"/>
              <a:ea typeface="Calibri"/>
              <a:cs typeface="Calibri"/>
              <a:sym typeface="Calibri"/>
            </a:endParaRPr>
          </a:p>
        </p:txBody>
      </p:sp>
      <p:pic>
        <p:nvPicPr>
          <p:cNvPr id="3" name="Recorded Sound">
            <a:hlinkClick r:id="" action="ppaction://media"/>
            <a:extLst>
              <a:ext uri="{FF2B5EF4-FFF2-40B4-BE49-F238E27FC236}">
                <a16:creationId xmlns:a16="http://schemas.microsoft.com/office/drawing/2014/main" id="{323BAE99-D5EC-4748-B7BE-2F37107A53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0220AA3B715644BCC0D7A6AA8B4AAF" ma:contentTypeVersion="11" ma:contentTypeDescription="Create a new document." ma:contentTypeScope="" ma:versionID="1e4411b72085db0e78dbed71cb7e0f5a">
  <xsd:schema xmlns:xsd="http://www.w3.org/2001/XMLSchema" xmlns:xs="http://www.w3.org/2001/XMLSchema" xmlns:p="http://schemas.microsoft.com/office/2006/metadata/properties" xmlns:ns3="3f1e3307-a3a0-40f9-851c-3ca8d288da81" xmlns:ns4="64c210e8-46d4-47c3-907b-fa7a37ac2a29" targetNamespace="http://schemas.microsoft.com/office/2006/metadata/properties" ma:root="true" ma:fieldsID="a25537270ad622cfa3bdfb865b005c8b" ns3:_="" ns4:_="">
    <xsd:import namespace="3f1e3307-a3a0-40f9-851c-3ca8d288da81"/>
    <xsd:import namespace="64c210e8-46d4-47c3-907b-fa7a37ac2a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e3307-a3a0-40f9-851c-3ca8d288d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c210e8-46d4-47c3-907b-fa7a37ac2a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0425E8-B3AC-4874-951B-C40E623EB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e3307-a3a0-40f9-851c-3ca8d288da81"/>
    <ds:schemaRef ds:uri="64c210e8-46d4-47c3-907b-fa7a37ac2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47D037-C87E-4B06-BFCD-56670B6D21B5}">
  <ds:schemaRefs>
    <ds:schemaRef ds:uri="http://schemas.microsoft.com/sharepoint/v3/contenttype/forms"/>
  </ds:schemaRefs>
</ds:datastoreItem>
</file>

<file path=customXml/itemProps3.xml><?xml version="1.0" encoding="utf-8"?>
<ds:datastoreItem xmlns:ds="http://schemas.openxmlformats.org/officeDocument/2006/customXml" ds:itemID="{B2A34509-18F4-4F03-868C-EC92C65A9538}">
  <ds:schemaRefs>
    <ds:schemaRef ds:uri="http://purl.org/dc/terms/"/>
    <ds:schemaRef ds:uri="http://schemas.microsoft.com/office/infopath/2007/PartnerControls"/>
    <ds:schemaRef ds:uri="http://purl.org/dc/elements/1.1/"/>
    <ds:schemaRef ds:uri="3f1e3307-a3a0-40f9-851c-3ca8d288da81"/>
    <ds:schemaRef ds:uri="http://purl.org/dc/dcmitype/"/>
    <ds:schemaRef ds:uri="http://schemas.microsoft.com/office/2006/metadata/properties"/>
    <ds:schemaRef ds:uri="64c210e8-46d4-47c3-907b-fa7a37ac2a29"/>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276</TotalTime>
  <Words>691</Words>
  <Application>Microsoft Office PowerPoint</Application>
  <PresentationFormat>Widescreen</PresentationFormat>
  <Paragraphs>59</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Introduction to Media Studies</vt:lpstr>
      <vt:lpstr>PowerPoint Presentation</vt:lpstr>
      <vt:lpstr>PowerPoint Presentation</vt:lpstr>
      <vt:lpstr>PowerPoint Presentation</vt:lpstr>
      <vt:lpstr>PowerPoint Presentation</vt:lpstr>
      <vt:lpstr>PowerPoint Presentation</vt:lpstr>
      <vt:lpstr>Skills and possible pathways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Media Studies</dc:title>
  <dc:creator>Mr D Edwards</dc:creator>
  <cp:lastModifiedBy>Mr D Edwards</cp:lastModifiedBy>
  <cp:revision>15</cp:revision>
  <dcterms:modified xsi:type="dcterms:W3CDTF">2024-01-24T14:53:08Z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0x010100F70220AA3B715644BCC0D7A6AA8B4AAF</vt:lpwstr>
  </property>
</Properties>
</file>