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7" r:id="rId5"/>
    <p:sldId id="355" r:id="rId6"/>
    <p:sldId id="356" r:id="rId7"/>
    <p:sldId id="357" r:id="rId8"/>
    <p:sldId id="358" r:id="rId9"/>
    <p:sldId id="359" r:id="rId10"/>
    <p:sldId id="360" r:id="rId11"/>
    <p:sldId id="362" r:id="rId12"/>
    <p:sldId id="363" r:id="rId13"/>
    <p:sldId id="3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4D0D6-50C6-EC4B-F8CC-E1BAE4827235}" v="5" dt="2022-02-03T10:50:05.836"/>
    <p1510:client id="{9778EA3B-DB71-3AAC-2402-4F2676F50236}" v="41" dt="2022-02-04T14:06:45.410"/>
    <p1510:client id="{E00CC8FD-6BD7-0634-7519-E58C8E9834BC}" v="294" dt="2022-02-05T11:59:5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039" autoAdjust="0"/>
  </p:normalViewPr>
  <p:slideViewPr>
    <p:cSldViewPr snapToGrid="0">
      <p:cViewPr varScale="1">
        <p:scale>
          <a:sx n="61" d="100"/>
          <a:sy n="61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4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6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9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9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0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8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.pn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12" Type="http://schemas.openxmlformats.org/officeDocument/2006/relationships/hyperlink" Target="mailto:swilson@sheldonschool.co.uk" TargetMode="External"/><Relationship Id="rId2" Type="http://schemas.microsoft.com/office/2007/relationships/media" Target="../media/media5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11" Type="http://schemas.openxmlformats.org/officeDocument/2006/relationships/hyperlink" Target="mailto:mharrison@sheldonschool.co.uk" TargetMode="External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VOCATIONAL </a:t>
            </a:r>
            <a:br>
              <a:rPr lang="en-GB" dirty="0"/>
            </a:b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ASDAN PSE </a:t>
            </a:r>
            <a:br>
              <a:rPr lang="en-GB" dirty="0"/>
            </a:br>
            <a:r>
              <a:rPr lang="en-GB" sz="2800" dirty="0"/>
              <a:t>(Personal and Social Effectiveness – formerly ASDAN </a:t>
            </a:r>
            <a:r>
              <a:rPr lang="en-GB" sz="2800" dirty="0" err="1"/>
              <a:t>CoPE</a:t>
            </a:r>
            <a:r>
              <a:rPr lang="en-GB" sz="2800" dirty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Vocational Qualification </a:t>
            </a:r>
          </a:p>
          <a:p>
            <a:endParaRPr lang="en-GB" dirty="0"/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A3694-B253-4CBE-A0CF-538B943BD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B524A6-6ED9-410A-8EB0-689C34EB54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8313" y="48328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110485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Residential trip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277CD-64B2-4D18-81C4-23A1F24036A3}"/>
              </a:ext>
            </a:extLst>
          </p:cNvPr>
          <p:cNvSpPr/>
          <p:nvPr/>
        </p:nvSpPr>
        <p:spPr>
          <a:xfrm>
            <a:off x="897877" y="1317174"/>
            <a:ext cx="6096000" cy="386259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GB" dirty="0"/>
              <a:t>In the summer term of year 10 we endeavour to hold a residential trip to South Wales for 3 days.</a:t>
            </a:r>
          </a:p>
          <a:p>
            <a:r>
              <a:rPr lang="en-GB" sz="1100" b="1" dirty="0">
                <a:ea typeface="+mn-lt"/>
                <a:cs typeface="+mn-lt"/>
              </a:rPr>
              <a:t>N.B. Dependant on Covid restrictions.</a:t>
            </a:r>
            <a:endParaRPr lang="en-GB" sz="1100" dirty="0">
              <a:ea typeface="+mn-lt"/>
              <a:cs typeface="+mn-lt"/>
            </a:endParaRPr>
          </a:p>
          <a:p>
            <a:endParaRPr lang="en-GB" dirty="0"/>
          </a:p>
          <a:p>
            <a:r>
              <a:rPr lang="en-GB" dirty="0"/>
              <a:t>Activities include;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Gorge jumping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Rock climbing wall, high ropes, zip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 building 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do all the cooking for the trip, including buying all the food for the trip and managing the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confidence and learn how to work as a team.</a:t>
            </a:r>
            <a:endParaRPr lang="en-GB" dirty="0">
              <a:cs typeface="Calibri"/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FC3BA5D-60B8-49FC-B7BF-C1887A43F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907695" y="1847508"/>
            <a:ext cx="2762250" cy="1657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1A003-51A7-4AB2-8A83-7200D478A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6668" y="3749483"/>
            <a:ext cx="2733278" cy="1540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AC71D-F70D-4B9D-A9B7-2187F1D48722}"/>
              </a:ext>
            </a:extLst>
          </p:cNvPr>
          <p:cNvSpPr txBox="1"/>
          <p:nvPr/>
        </p:nvSpPr>
        <p:spPr>
          <a:xfrm>
            <a:off x="897876" y="5009557"/>
            <a:ext cx="535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have any queries, please contact Mr M Harrison, </a:t>
            </a:r>
            <a:r>
              <a:rPr lang="en-GB" dirty="0">
                <a:hlinkClick r:id="rId11"/>
              </a:rPr>
              <a:t>mharrison@sheldonschool.co.uk</a:t>
            </a:r>
            <a:r>
              <a:rPr lang="en-GB" dirty="0"/>
              <a:t> or Mrs S Wilson, </a:t>
            </a:r>
            <a:r>
              <a:rPr lang="en-GB" dirty="0">
                <a:hlinkClick r:id="rId12"/>
              </a:rPr>
              <a:t>swilson@sheldonschool.co.uk</a:t>
            </a:r>
            <a:r>
              <a:rPr lang="en-GB" dirty="0"/>
              <a:t>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0A7B3F-BBE6-4613-8C73-5BC80506E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8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Students who follow this course: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Prefer practical tasks</a:t>
            </a:r>
          </a:p>
          <a:p>
            <a:r>
              <a:rPr lang="en-GB" dirty="0"/>
              <a:t>Are good at making things with their hands</a:t>
            </a:r>
          </a:p>
          <a:p>
            <a:r>
              <a:rPr lang="en-GB" dirty="0"/>
              <a:t>Struggle to complete lots of homework on time</a:t>
            </a:r>
          </a:p>
          <a:p>
            <a:r>
              <a:rPr lang="en-GB" dirty="0"/>
              <a:t>Already have an idea of what you want be when you leave Sheldon</a:t>
            </a:r>
          </a:p>
          <a:p>
            <a:r>
              <a:rPr lang="en-GB" dirty="0"/>
              <a:t>Like to work as a team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C978B-0AD8-4897-99BD-9C422205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46" y="521945"/>
            <a:ext cx="10515600" cy="1325563"/>
          </a:xfrm>
        </p:spPr>
        <p:txBody>
          <a:bodyPr/>
          <a:lstStyle/>
          <a:p>
            <a:r>
              <a:rPr lang="en-GB" dirty="0"/>
              <a:t>Vocational Learners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536C3-EC69-4C43-A343-BB30011603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446" y="53997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ASDAN PSE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All Portfolio Based – No exams and no regular homework set. Giving students more time to focus on their other subjects.</a:t>
            </a:r>
            <a:endParaRPr lang="en-GB" dirty="0">
              <a:cs typeface="Calibri"/>
            </a:endParaRPr>
          </a:p>
          <a:p>
            <a:r>
              <a:rPr lang="en-GB" dirty="0"/>
              <a:t>Covers key skills</a:t>
            </a:r>
          </a:p>
          <a:p>
            <a:r>
              <a:rPr lang="en-GB" dirty="0"/>
              <a:t>The Challenges cover areas such as:</a:t>
            </a:r>
          </a:p>
          <a:p>
            <a:endParaRPr lang="en-GB" dirty="0"/>
          </a:p>
          <a:p>
            <a:pPr lvl="1"/>
            <a:r>
              <a:rPr lang="en-GB" dirty="0">
                <a:cs typeface="Calibri"/>
              </a:rPr>
              <a:t>Developing myself and my performance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Working with others 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Problem solving </a:t>
            </a:r>
            <a:endParaRPr lang="en-GB" dirty="0"/>
          </a:p>
          <a:p>
            <a:pPr lvl="1"/>
            <a:r>
              <a:rPr lang="en-GB" dirty="0"/>
              <a:t>Delivering a project – Year 11</a:t>
            </a:r>
            <a:endParaRPr lang="en-GB" dirty="0">
              <a:cs typeface="Calibri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6CDFC-148D-44E3-A056-58FAC9D4A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4D9B4-B957-460E-9D5E-B760B52AAF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617" y="55524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5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220" y="852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ASDAN PSE Modules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65788"/>
            <a:ext cx="4823927" cy="44522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 dirty="0">
                <a:ea typeface="+mn-lt"/>
                <a:cs typeface="+mn-lt"/>
              </a:rPr>
              <a:t>Developing myself and my performance - DM</a:t>
            </a:r>
            <a:endParaRPr lang="en-GB" sz="2400" b="1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Health and wellbeing </a:t>
            </a:r>
            <a:endParaRPr lang="en-GB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International links </a:t>
            </a:r>
            <a:endParaRPr lang="en-GB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Digital communications </a:t>
            </a:r>
            <a:endParaRPr lang="en-GB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Beliefs and values </a:t>
            </a:r>
            <a:endParaRPr lang="en-GB" sz="2000">
              <a:cs typeface="Calibri"/>
            </a:endParaRPr>
          </a:p>
          <a:p>
            <a:pPr marL="0" indent="0">
              <a:buNone/>
            </a:pPr>
            <a:r>
              <a:rPr lang="en-GB" sz="2400" b="1" dirty="0">
                <a:ea typeface="+mn-lt"/>
                <a:cs typeface="+mn-lt"/>
              </a:rPr>
              <a:t>Working with others - WW</a:t>
            </a:r>
            <a:endParaRPr lang="en-GB" sz="2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Citizenship and community </a:t>
            </a: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The environment </a:t>
            </a: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Enterprise </a:t>
            </a:r>
            <a:endParaRPr lang="en-GB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Sport and leisure </a:t>
            </a:r>
            <a:endParaRPr lang="en-GB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Beliefs and values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A0C86-6404-4899-B790-8E7B4A1CF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EC871-F47A-4862-B4DF-AF3937F931E3}"/>
              </a:ext>
            </a:extLst>
          </p:cNvPr>
          <p:cNvSpPr txBox="1"/>
          <p:nvPr/>
        </p:nvSpPr>
        <p:spPr>
          <a:xfrm>
            <a:off x="5820746" y="1264298"/>
            <a:ext cx="5985586" cy="2688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cs typeface="Calibri"/>
              </a:rPr>
              <a:t>Problem solving - PS</a:t>
            </a:r>
            <a:r>
              <a:rPr lang="en-GB" dirty="0">
                <a:cs typeface="Calibri"/>
              </a:rPr>
              <a:t> 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 dirty="0">
                <a:cs typeface="Calibri"/>
              </a:rPr>
              <a:t>Science and technology 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 dirty="0">
                <a:cs typeface="Calibri"/>
              </a:rPr>
              <a:t>Expressive arts 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 dirty="0">
                <a:cs typeface="Calibri"/>
              </a:rPr>
              <a:t>Independent living </a:t>
            </a:r>
            <a:endParaRPr lang="en-GB" dirty="0">
              <a:ea typeface="+mn-lt"/>
              <a:cs typeface="+mn-lt"/>
            </a:endParaRPr>
          </a:p>
          <a:p>
            <a:pPr marL="457200" indent="-457200">
              <a:lnSpc>
                <a:spcPct val="8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 dirty="0">
                <a:cs typeface="Calibri"/>
              </a:rPr>
              <a:t>Vocational preparation</a:t>
            </a:r>
          </a:p>
          <a:p>
            <a:pPr marL="457200" indent="-457200">
              <a:lnSpc>
                <a:spcPct val="80000"/>
              </a:lnSpc>
              <a:spcBef>
                <a:spcPts val="1000"/>
              </a:spcBef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GB" sz="2400" b="1" dirty="0">
                <a:cs typeface="Calibri"/>
              </a:rPr>
              <a:t>Delivering a project – DP (Year 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1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Qualifications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Units DM, WW, PS and DP are required for the Certificate in Personal and Social Effectiveness (Levels 1 and 2)</a:t>
            </a:r>
          </a:p>
          <a:p>
            <a:r>
              <a:rPr lang="en-GB" altLang="en-US" dirty="0"/>
              <a:t>Level 1 Certificate = (Level 3 GCSE equivalent)</a:t>
            </a:r>
            <a:endParaRPr lang="en-GB" altLang="en-US" dirty="0">
              <a:cs typeface="Calibri"/>
            </a:endParaRPr>
          </a:p>
          <a:p>
            <a:r>
              <a:rPr lang="en-GB" altLang="en-US" dirty="0">
                <a:solidFill>
                  <a:srgbClr val="FF0000"/>
                </a:solidFill>
              </a:rPr>
              <a:t>Level 2 certificate = (Level 5 GCSE equivalent)</a:t>
            </a:r>
          </a:p>
          <a:p>
            <a:r>
              <a:rPr lang="en-GB" altLang="en-US" b="1" dirty="0"/>
              <a:t>All Portfolio no Exam!!!</a:t>
            </a:r>
          </a:p>
          <a:p>
            <a:r>
              <a:rPr lang="en-GB" altLang="en-US" b="1" dirty="0"/>
              <a:t>No frequent homework's set allowing students more time to focus on </a:t>
            </a:r>
          </a:p>
          <a:p>
            <a:r>
              <a:rPr lang="en-GB" b="1" dirty="0"/>
              <a:t>Separate Level 1 qualification awarded by Wiltshire College for the retrospective course followed.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20E56-AD98-4A62-B2E9-3FFB251E7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07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College options for the Vocational part of the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/>
          </a:bodyPr>
          <a:lstStyle/>
          <a:p>
            <a:r>
              <a:rPr lang="en-GB" dirty="0"/>
              <a:t>Students spend one morning a week at Wiltshire College and University Centre where they study one of the following courses:</a:t>
            </a:r>
          </a:p>
          <a:p>
            <a:pPr lvl="2"/>
            <a:r>
              <a:rPr lang="en-GB" dirty="0"/>
              <a:t>Hair and beauty*</a:t>
            </a:r>
          </a:p>
          <a:p>
            <a:pPr lvl="2"/>
            <a:r>
              <a:rPr lang="en-GB" dirty="0"/>
              <a:t>Motor vehicle maintenance*</a:t>
            </a:r>
          </a:p>
          <a:p>
            <a:pPr lvl="2"/>
            <a:r>
              <a:rPr lang="en-GB" dirty="0"/>
              <a:t>Animal care*</a:t>
            </a:r>
          </a:p>
          <a:p>
            <a:pPr marL="1828800" lvl="4" indent="0">
              <a:buNone/>
            </a:pPr>
            <a:r>
              <a:rPr lang="en-GB" sz="1100" dirty="0"/>
              <a:t>	* NB subject to availability</a:t>
            </a:r>
            <a:endParaRPr lang="en-GB" dirty="0"/>
          </a:p>
          <a:p>
            <a:r>
              <a:rPr lang="en-GB" dirty="0"/>
              <a:t>Year 10s Attend Wiltshire College on Thursday mornings 9-12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Year 11s Attend Wiltshire College on Monday mornings 9-12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52CAB8-2B10-4A3B-98E3-96AE17557F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621" y="5395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Hair and Beauty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</p:txBody>
      </p:sp>
      <p:pic>
        <p:nvPicPr>
          <p:cNvPr id="12" name="Picture 2" descr="Image result for hair and beauty">
            <a:extLst>
              <a:ext uri="{FF2B5EF4-FFF2-40B4-BE49-F238E27FC236}">
                <a16:creationId xmlns:a16="http://schemas.microsoft.com/office/drawing/2014/main" id="{9710A936-85E1-466C-A5C6-887B0812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04" y="3374571"/>
            <a:ext cx="2634653" cy="25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B4D091-CF98-45BE-B6D4-4DB902549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73" y="3757498"/>
            <a:ext cx="2743200" cy="14423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276ABD6-FA38-441F-9BDC-7D9E07A76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496" y="3607156"/>
            <a:ext cx="2619375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26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Motor vehicle maintenance 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C1838B-7F40-460D-8D16-2E186CB1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3" y="3615329"/>
            <a:ext cx="3541935" cy="23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9A0877-FD05-4BF9-BD6E-36635F287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175" y="3850804"/>
            <a:ext cx="2813180" cy="168343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D19A25D-CE88-48C5-A700-65983A0C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353" y="3793768"/>
            <a:ext cx="2813762" cy="1797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18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Animal care </a:t>
            </a:r>
            <a:r>
              <a:rPr lang="en-GB" dirty="0"/>
              <a:t>at </a:t>
            </a:r>
            <a:r>
              <a:rPr lang="en-GB" dirty="0" err="1"/>
              <a:t>Lackham</a:t>
            </a:r>
            <a:r>
              <a:rPr lang="en-GB" dirty="0"/>
              <a:t> College </a:t>
            </a:r>
            <a:r>
              <a:rPr lang="en-GB" b="1" dirty="0"/>
              <a:t>9.00 - 12.00</a:t>
            </a:r>
            <a:endParaRPr lang="en-GB" dirty="0"/>
          </a:p>
          <a:p>
            <a:r>
              <a:rPr lang="en-GB" dirty="0"/>
              <a:t>Students use the School minibus to and from Sheldon to </a:t>
            </a:r>
            <a:r>
              <a:rPr lang="en-GB" dirty="0" err="1"/>
              <a:t>Lackham</a:t>
            </a:r>
            <a:r>
              <a:rPr lang="en-GB" dirty="0"/>
              <a:t> college 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23E90D7-094C-4D77-B34C-D581D5ED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88" y="3271462"/>
            <a:ext cx="3993909" cy="26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A8F174-B155-4C65-9E5D-A3655F81C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63" y="3731564"/>
            <a:ext cx="2619375" cy="17430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C520A1A-7192-496F-B3D1-338A87CE1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0741" y="3731564"/>
            <a:ext cx="2619375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927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220AA3B715644BCC0D7A6AA8B4AAF" ma:contentTypeVersion="13" ma:contentTypeDescription="Create a new document." ma:contentTypeScope="" ma:versionID="b1e8eb59fc94a679f8be1c432426b772">
  <xsd:schema xmlns:xsd="http://www.w3.org/2001/XMLSchema" xmlns:xs="http://www.w3.org/2001/XMLSchema" xmlns:p="http://schemas.microsoft.com/office/2006/metadata/properties" xmlns:ns3="3f1e3307-a3a0-40f9-851c-3ca8d288da81" xmlns:ns4="64c210e8-46d4-47c3-907b-fa7a37ac2a29" targetNamespace="http://schemas.microsoft.com/office/2006/metadata/properties" ma:root="true" ma:fieldsID="71b45dc1992255e15bd1c88ffc0e66d0" ns3:_="" ns4:_="">
    <xsd:import namespace="3f1e3307-a3a0-40f9-851c-3ca8d288da81"/>
    <xsd:import namespace="64c210e8-46d4-47c3-907b-fa7a37ac2a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e3307-a3a0-40f9-851c-3ca8d288d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210e8-46d4-47c3-907b-fa7a37ac2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A919B5-9BD0-48F2-872E-2DCC66D08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e3307-a3a0-40f9-851c-3ca8d288da81"/>
    <ds:schemaRef ds:uri="64c210e8-46d4-47c3-907b-fa7a37ac2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F2AA0C-F3AE-454B-8FA7-12A24FEDE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9B255-FCD3-4A65-ADBC-EEFDC9F1187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64c210e8-46d4-47c3-907b-fa7a37ac2a29"/>
    <ds:schemaRef ds:uri="http://purl.org/dc/terms/"/>
    <ds:schemaRef ds:uri="3f1e3307-a3a0-40f9-851c-3ca8d288da8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450</Words>
  <Application>Microsoft Office PowerPoint</Application>
  <PresentationFormat>Widescreen</PresentationFormat>
  <Paragraphs>82</Paragraphs>
  <Slides>10</Slides>
  <Notes>10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VOCATIONAL  AND  ASDAN PSE  (Personal and Social Effectiveness – formerly ASDAN CoPE)</vt:lpstr>
      <vt:lpstr>Vocational Learners</vt:lpstr>
      <vt:lpstr>ASDAN PSE </vt:lpstr>
      <vt:lpstr>ASDAN PSE Modules </vt:lpstr>
      <vt:lpstr>Qualifications </vt:lpstr>
      <vt:lpstr>College options for the Vocational part of the course</vt:lpstr>
      <vt:lpstr>College options </vt:lpstr>
      <vt:lpstr>College options </vt:lpstr>
      <vt:lpstr>College options </vt:lpstr>
      <vt:lpstr>Residential trip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Mrs Wilson</cp:lastModifiedBy>
  <cp:revision>113</cp:revision>
  <dcterms:created xsi:type="dcterms:W3CDTF">2021-01-12T09:19:14Z</dcterms:created>
  <dcterms:modified xsi:type="dcterms:W3CDTF">2022-02-08T09:39:53Z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0x010100F70220AA3B715644BCC0D7A6AA8B4AAF</vt:lpwstr>
  </property>
</Properties>
</file>