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7" r:id="rId5"/>
    <p:sldId id="356" r:id="rId6"/>
    <p:sldId id="357" r:id="rId7"/>
    <p:sldId id="358" r:id="rId8"/>
    <p:sldId id="359" r:id="rId9"/>
    <p:sldId id="360" r:id="rId10"/>
    <p:sldId id="355" r:id="rId11"/>
    <p:sldId id="362" r:id="rId12"/>
    <p:sldId id="361" r:id="rId13"/>
    <p:sldId id="363" r:id="rId14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3B056F-5B42-4614-A612-1506030EC897}" v="99" dt="2021-01-21T16:15:09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024" autoAdjust="0"/>
  </p:normalViewPr>
  <p:slideViewPr>
    <p:cSldViewPr snapToGrid="0">
      <p:cViewPr varScale="1">
        <p:scale>
          <a:sx n="51" d="100"/>
          <a:sy n="51" d="100"/>
        </p:scale>
        <p:origin x="5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6725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1983"/>
            <a:ext cx="548640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378824"/>
            <a:ext cx="2971800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321D4-0970-40E8-A124-2BDEC0623F5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65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02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4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326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01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4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100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3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02/02/2022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" Type="http://schemas.openxmlformats.org/officeDocument/2006/relationships/audio" Target="../media/media1.m4a"/><Relationship Id="rId21" Type="http://schemas.microsoft.com/office/2007/relationships/hdphoto" Target="../media/hdphoto2.wdp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29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10" Type="http://schemas.openxmlformats.org/officeDocument/2006/relationships/image" Target="../media/image5.png"/><Relationship Id="rId19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5.png"/><Relationship Id="rId27" Type="http://schemas.openxmlformats.org/officeDocument/2006/relationships/image" Target="../media/image20.jpeg"/><Relationship Id="rId30" Type="http://schemas.openxmlformats.org/officeDocument/2006/relationships/image" Target="../media/image2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2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11" Type="http://schemas.openxmlformats.org/officeDocument/2006/relationships/image" Target="../media/image35.pn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3" Type="http://schemas.openxmlformats.org/officeDocument/2006/relationships/audio" Target="../media/media4.m4a"/><Relationship Id="rId7" Type="http://schemas.openxmlformats.org/officeDocument/2006/relationships/image" Target="../media/image3.jpeg"/><Relationship Id="rId12" Type="http://schemas.openxmlformats.org/officeDocument/2006/relationships/image" Target="../media/image26.png"/><Relationship Id="rId2" Type="http://schemas.microsoft.com/office/2007/relationships/media" Target="../media/media4.m4a"/><Relationship Id="rId16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hyperlink" Target="https://narayanaoracle.com/?p=304" TargetMode="External"/><Relationship Id="rId5" Type="http://schemas.openxmlformats.org/officeDocument/2006/relationships/notesSlide" Target="../notesSlides/notesSlide4.xml"/><Relationship Id="rId1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25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.png"/><Relationship Id="rId14" Type="http://schemas.openxmlformats.org/officeDocument/2006/relationships/hyperlink" Target="https://msclairesclass.blogspot.com/2014_03_01_archive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0" y="-4485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6" y="6015050"/>
            <a:ext cx="2181895" cy="3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88864CF5-2310-4D4A-86E1-74F2057EFB60}"/>
              </a:ext>
            </a:extLst>
          </p:cNvPr>
          <p:cNvSpPr/>
          <p:nvPr/>
        </p:nvSpPr>
        <p:spPr>
          <a:xfrm>
            <a:off x="3840783" y="176326"/>
            <a:ext cx="7056784" cy="908720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GCSE Religious Studies 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A2E2E4AF-120C-45B2-A1B1-FA109BE41CEA}"/>
              </a:ext>
            </a:extLst>
          </p:cNvPr>
          <p:cNvSpPr/>
          <p:nvPr/>
        </p:nvSpPr>
        <p:spPr>
          <a:xfrm>
            <a:off x="1294434" y="1138088"/>
            <a:ext cx="7817096" cy="4813007"/>
          </a:xfrm>
          <a:prstGeom prst="roundRect">
            <a:avLst>
              <a:gd name="adj" fmla="val 566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E963AD6-09CA-47E6-B569-B2890A39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87" y="1165914"/>
            <a:ext cx="5874438" cy="478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3FD0D45-6E71-41C3-BAB9-592507DF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5">
            <a:off x="4106657" y="4728404"/>
            <a:ext cx="2524018" cy="150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130BE3E2-D9D8-4A16-969B-0655FC79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200">
            <a:off x="466330" y="4120220"/>
            <a:ext cx="3165199" cy="206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D8F5687-B28E-4B54-9B0B-F7C26941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6604">
            <a:off x="684301" y="2735281"/>
            <a:ext cx="2934482" cy="158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C1CB769E-7CF7-4339-9F95-7BD81CB80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5091">
            <a:off x="5876129" y="3809580"/>
            <a:ext cx="3063346" cy="204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35366368-F63C-4BC2-824C-054CC0766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1218" y="1349050"/>
            <a:ext cx="1849958" cy="130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6A870FA3-C3BB-44EC-B8C0-A5E79197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8" y="1869308"/>
            <a:ext cx="990834" cy="116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EFB6EF1C-4EE4-4C8C-A5AE-F7F79413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5" y="1481842"/>
            <a:ext cx="292704" cy="4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E9D0E6-2E7F-4435-ABD8-086E5C44D8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30" y="2942047"/>
            <a:ext cx="1049314" cy="1044961"/>
          </a:xfrm>
          <a:prstGeom prst="rect">
            <a:avLst/>
          </a:prstGeom>
        </p:spPr>
      </p:pic>
      <p:pic>
        <p:nvPicPr>
          <p:cNvPr id="18" name="Picture 2" descr="Image result for crucifix">
            <a:extLst>
              <a:ext uri="{FF2B5EF4-FFF2-40B4-BE49-F238E27FC236}">
                <a16:creationId xmlns:a16="http://schemas.microsoft.com/office/drawing/2014/main" id="{0FD4293B-6028-43E3-B6CE-AB34B7D23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8389">
            <a:off x="96065" y="353465"/>
            <a:ext cx="3227806" cy="21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khalsa">
            <a:extLst>
              <a:ext uri="{FF2B5EF4-FFF2-40B4-BE49-F238E27FC236}">
                <a16:creationId xmlns:a16="http://schemas.microsoft.com/office/drawing/2014/main" id="{0ED885EC-0551-4BC9-B43C-89543C90D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997" y="2285184"/>
            <a:ext cx="1944755" cy="212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result for sikhism">
            <a:extLst>
              <a:ext uri="{FF2B5EF4-FFF2-40B4-BE49-F238E27FC236}">
                <a16:creationId xmlns:a16="http://schemas.microsoft.com/office/drawing/2014/main" id="{4756F742-A835-42C2-9FE3-369AEA9B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4292">
            <a:off x="7661718" y="890810"/>
            <a:ext cx="950767" cy="112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F19D78-C8A4-44CF-A72F-1B82215DA5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0438310">
            <a:off x="4343425" y="4820218"/>
            <a:ext cx="1663921" cy="12840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29E218-24C4-4B64-BCA1-6F53E584D7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20811367">
            <a:off x="5710770" y="1435557"/>
            <a:ext cx="1924794" cy="12808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79B6F3-B81A-426E-9AE3-C022BFB7B8E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221406">
            <a:off x="1571087" y="1603480"/>
            <a:ext cx="1250056" cy="1671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53AC83-9C3F-4BA3-B11E-EE1FC5AF2ED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229136">
            <a:off x="3007944" y="3717056"/>
            <a:ext cx="2052083" cy="1331280"/>
          </a:xfrm>
          <a:prstGeom prst="rect">
            <a:avLst/>
          </a:prstGeom>
        </p:spPr>
      </p:pic>
      <p:pic>
        <p:nvPicPr>
          <p:cNvPr id="25" name="Picture 4" descr="Image result for sikhism">
            <a:extLst>
              <a:ext uri="{FF2B5EF4-FFF2-40B4-BE49-F238E27FC236}">
                <a16:creationId xmlns:a16="http://schemas.microsoft.com/office/drawing/2014/main" id="{C01C9019-19BD-4488-BCD0-2E8AD88F4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058">
            <a:off x="5548417" y="3166718"/>
            <a:ext cx="2271233" cy="17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ntro">
            <a:hlinkClick r:id="" action="ppaction://media"/>
            <a:extLst>
              <a:ext uri="{FF2B5EF4-FFF2-40B4-BE49-F238E27FC236}">
                <a16:creationId xmlns:a16="http://schemas.microsoft.com/office/drawing/2014/main" id="{9CA45886-814C-41C1-B972-88463B9D1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9967239" y="377309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62275"/>
                  </p:ext>
                </p:extLst>
              </p:nvPr>
            </p:nvGraphicFramePr>
            <p:xfrm>
              <a:off x="834965" y="5699961"/>
              <a:ext cx="3048000" cy="1714500"/>
            </p:xfrm>
            <a:graphic>
              <a:graphicData uri="http://schemas.microsoft.com/office/powerpoint/2016/slidezoom">
                <pslz:sldZm>
                  <pslz:sldZmObj sldId="277" cId="2988838109">
                    <pslz:zmPr id="{22B4E92E-3847-43E0-A6AD-F3D0F2D16ACC}" returnToParent="0" transitionDur="1000">
                      <p166:blipFill xmlns:p166="http://schemas.microsoft.com/office/powerpoint/2016/6/main">
                        <a:blip r:embed="rId2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extLst>
                  <a:ext uri="{FF2B5EF4-FFF2-40B4-BE49-F238E27FC236}">
                    <a16:creationId xmlns:a16="http://schemas.microsoft.com/office/drawing/2014/main" id="{5818FF36-48C5-4085-B1CB-74220382E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34965" y="5699961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7014022-7BB8-4620-875B-C3FEB478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DD163E13-0B0A-40F2-93EF-52B35C2C6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img.photobucket.com/albums/v391/PCthug/Lighting%20set%20ups/3x3.jpg">
            <a:extLst>
              <a:ext uri="{FF2B5EF4-FFF2-40B4-BE49-F238E27FC236}">
                <a16:creationId xmlns:a16="http://schemas.microsoft.com/office/drawing/2014/main" id="{BE7ACFD3-43AE-411C-ABCD-8BA0D18CF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7528" y="776325"/>
            <a:ext cx="7556879" cy="6045503"/>
          </a:xfrm>
          <a:prstGeom prst="rect">
            <a:avLst/>
          </a:prstGeom>
          <a:noFill/>
        </p:spPr>
      </p:pic>
      <p:pic>
        <p:nvPicPr>
          <p:cNvPr id="9" name="Picture 2" descr="http://blogs.independent.co.uk/wp-content/uploads/2012/12/note-4.jpg">
            <a:extLst>
              <a:ext uri="{FF2B5EF4-FFF2-40B4-BE49-F238E27FC236}">
                <a16:creationId xmlns:a16="http://schemas.microsoft.com/office/drawing/2014/main" id="{EAA331FD-50A1-452C-B1A8-DDAC4760F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25585" y="872459"/>
            <a:ext cx="1805241" cy="1561348"/>
          </a:xfrm>
          <a:prstGeom prst="rect">
            <a:avLst/>
          </a:prstGeom>
          <a:noFill/>
        </p:spPr>
      </p:pic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F0E58E13-D036-4AB9-9E29-52ACB279D1C8}"/>
              </a:ext>
            </a:extLst>
          </p:cNvPr>
          <p:cNvSpPr/>
          <p:nvPr/>
        </p:nvSpPr>
        <p:spPr>
          <a:xfrm>
            <a:off x="157853" y="2776258"/>
            <a:ext cx="2761360" cy="184785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Important information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05CF6-DF86-4C3B-8C1C-A44FD1B54990}"/>
              </a:ext>
            </a:extLst>
          </p:cNvPr>
          <p:cNvSpPr txBox="1"/>
          <p:nvPr/>
        </p:nvSpPr>
        <p:spPr>
          <a:xfrm>
            <a:off x="3456536" y="3041145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Assessment</a:t>
            </a:r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318DC-83AE-416A-AE6D-9A117E3BE913}"/>
              </a:ext>
            </a:extLst>
          </p:cNvPr>
          <p:cNvSpPr txBox="1"/>
          <p:nvPr/>
        </p:nvSpPr>
        <p:spPr>
          <a:xfrm>
            <a:off x="3505446" y="5000668"/>
            <a:ext cx="1818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Exam Board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0BDB0-4950-4997-830A-EC80957B2249}"/>
              </a:ext>
            </a:extLst>
          </p:cNvPr>
          <p:cNvSpPr txBox="1"/>
          <p:nvPr/>
        </p:nvSpPr>
        <p:spPr>
          <a:xfrm>
            <a:off x="5899482" y="2978386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Two 1 hour and 45 minutes exam at the end of Year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9ADC0-747C-42A0-92A9-C8C35CDA8151}"/>
              </a:ext>
            </a:extLst>
          </p:cNvPr>
          <p:cNvSpPr txBox="1"/>
          <p:nvPr/>
        </p:nvSpPr>
        <p:spPr>
          <a:xfrm>
            <a:off x="5766938" y="4624108"/>
            <a:ext cx="2346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>
                <a:latin typeface="Century Gothic" panose="020B0502020202020204" pitchFamily="34" charset="0"/>
              </a:rPr>
              <a:t>The exam board is AQA, </a:t>
            </a:r>
            <a:r>
              <a:rPr lang="en-GB">
                <a:latin typeface="Century Gothic" panose="020B0502020202020204" pitchFamily="34" charset="0"/>
              </a:rPr>
              <a:t>(Spec A) 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4F3E4-3010-4834-BB74-FFB92EE9D59F}"/>
              </a:ext>
            </a:extLst>
          </p:cNvPr>
          <p:cNvSpPr txBox="1"/>
          <p:nvPr/>
        </p:nvSpPr>
        <p:spPr>
          <a:xfrm>
            <a:off x="3612079" y="687793"/>
            <a:ext cx="175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Expectations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D2D4B-6587-4FC7-B1E1-85043513E1EC}"/>
              </a:ext>
            </a:extLst>
          </p:cNvPr>
          <p:cNvSpPr txBox="1"/>
          <p:nvPr/>
        </p:nvSpPr>
        <p:spPr>
          <a:xfrm>
            <a:off x="5899482" y="560145"/>
            <a:ext cx="2660050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A willingness to try your hardest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Not being afraid to have an opinion and question others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Enthusiasm for the subject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black">
                    <a:lumMod val="95000"/>
                    <a:lumOff val="5000"/>
                  </a:prstClr>
                </a:solidFill>
                <a:latin typeface="Century Gothic" panose="020B0502020202020204" pitchFamily="34" charset="0"/>
                <a:ea typeface="ＭＳ Ｐゴシック" pitchFamily="-65" charset="-128"/>
              </a:rPr>
              <a:t>To come with an open mind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7A56347-C97B-4817-B292-4C6ACFEE9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50" y="3041145"/>
            <a:ext cx="1735679" cy="156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1E0A581-DC08-4ED3-9226-E869D858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270" y="4946672"/>
            <a:ext cx="3326047" cy="191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99FAC3-3B4E-40F5-BB19-36E78D44B0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6556" y="4920225"/>
            <a:ext cx="2009466" cy="1505160"/>
          </a:xfrm>
          <a:prstGeom prst="rect">
            <a:avLst/>
          </a:prstGeom>
        </p:spPr>
      </p:pic>
      <p:pic>
        <p:nvPicPr>
          <p:cNvPr id="2" name="Info">
            <a:hlinkClick r:id="" action="ppaction://media"/>
            <a:extLst>
              <a:ext uri="{FF2B5EF4-FFF2-40B4-BE49-F238E27FC236}">
                <a16:creationId xmlns:a16="http://schemas.microsoft.com/office/drawing/2014/main" id="{DBABD5AF-47D9-46FD-99D7-04318476C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0150" y="5145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9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5034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75FD3-D280-42B0-A060-9795EAF256AD}"/>
              </a:ext>
            </a:extLst>
          </p:cNvPr>
          <p:cNvSpPr txBox="1"/>
          <p:nvPr/>
        </p:nvSpPr>
        <p:spPr>
          <a:xfrm>
            <a:off x="2406317" y="265448"/>
            <a:ext cx="9143999" cy="769441"/>
          </a:xfrm>
          <a:prstGeom prst="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8D42C6"/>
                </a:solidFill>
                <a:latin typeface="Comic Sans MS" panose="030F0702030302020204" pitchFamily="66" charset="0"/>
              </a:rPr>
              <a:t>Who is GCSE RS FOR?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C9958-912E-44C9-914C-6B5FA24AA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34" y="1158437"/>
            <a:ext cx="581642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9C8D0C-FBF9-4147-95E8-59D7AC756A3F}"/>
              </a:ext>
            </a:extLst>
          </p:cNvPr>
          <p:cNvSpPr/>
          <p:nvPr/>
        </p:nvSpPr>
        <p:spPr>
          <a:xfrm>
            <a:off x="70560" y="4315724"/>
            <a:ext cx="33922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 those who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ask questions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A23D-C5BC-4438-BC44-97933532430D}"/>
              </a:ext>
            </a:extLst>
          </p:cNvPr>
          <p:cNvSpPr/>
          <p:nvPr/>
        </p:nvSpPr>
        <p:spPr>
          <a:xfrm>
            <a:off x="419032" y="1616300"/>
            <a:ext cx="3150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Respect for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difference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 tolerance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C5BE2-ED34-4162-A2BC-FEFE859CFE53}"/>
              </a:ext>
            </a:extLst>
          </p:cNvPr>
          <p:cNvSpPr/>
          <p:nvPr/>
        </p:nvSpPr>
        <p:spPr>
          <a:xfrm>
            <a:off x="8568893" y="4872121"/>
            <a:ext cx="36231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Relevant to the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world today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272FC2-7842-4F36-9CB1-0C10C5801BA4}"/>
              </a:ext>
            </a:extLst>
          </p:cNvPr>
          <p:cNvSpPr/>
          <p:nvPr/>
        </p:nvSpPr>
        <p:spPr>
          <a:xfrm>
            <a:off x="9053000" y="1513227"/>
            <a:ext cx="313900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dig below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surface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of human </a:t>
            </a:r>
          </a:p>
          <a:p>
            <a:pPr algn="ctr" defTabSz="457200"/>
            <a:r>
              <a:rPr lang="en-US" sz="3600" b="1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00206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existence</a:t>
            </a:r>
          </a:p>
        </p:txBody>
      </p:sp>
      <p:pic>
        <p:nvPicPr>
          <p:cNvPr id="4" name="Who is it for">
            <a:hlinkClick r:id="" action="ppaction://media"/>
            <a:extLst>
              <a:ext uri="{FF2B5EF4-FFF2-40B4-BE49-F238E27FC236}">
                <a16:creationId xmlns:a16="http://schemas.microsoft.com/office/drawing/2014/main" id="{E386994D-1D66-4FF6-B25B-A4ECDF8EBA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1333" y="555419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34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C1920A72-5CCB-4803-9E90-6E57E2099D24}"/>
              </a:ext>
            </a:extLst>
          </p:cNvPr>
          <p:cNvSpPr/>
          <p:nvPr/>
        </p:nvSpPr>
        <p:spPr>
          <a:xfrm>
            <a:off x="2879086" y="1414430"/>
            <a:ext cx="8208912" cy="794072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 It’s a subject where my opinion really matters’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D1851AA-EA51-44CF-BD48-1BC6174ABFB1}"/>
              </a:ext>
            </a:extLst>
          </p:cNvPr>
          <p:cNvSpPr/>
          <p:nvPr/>
        </p:nvSpPr>
        <p:spPr>
          <a:xfrm>
            <a:off x="2879086" y="2637574"/>
            <a:ext cx="8208912" cy="794072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‘I met so many different people and had experiences I will never forget’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0AC5B8EB-50E0-429E-9194-72413993D84F}"/>
              </a:ext>
            </a:extLst>
          </p:cNvPr>
          <p:cNvSpPr/>
          <p:nvPr/>
        </p:nvSpPr>
        <p:spPr>
          <a:xfrm>
            <a:off x="2879086" y="3924993"/>
            <a:ext cx="8208912" cy="7940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‘I loved dressing up when the Sikh lady came in, we all got henna drawings it was great’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8" name="Rounded Rectangle 22">
            <a:extLst>
              <a:ext uri="{FF2B5EF4-FFF2-40B4-BE49-F238E27FC236}">
                <a16:creationId xmlns:a16="http://schemas.microsoft.com/office/drawing/2014/main" id="{A0CC43F1-1D12-4E8F-B414-44F5306204A4}"/>
              </a:ext>
            </a:extLst>
          </p:cNvPr>
          <p:cNvSpPr/>
          <p:nvPr/>
        </p:nvSpPr>
        <p:spPr>
          <a:xfrm>
            <a:off x="2879086" y="5006943"/>
            <a:ext cx="8208912" cy="794072"/>
          </a:xfrm>
          <a:prstGeom prst="round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‘We never know what were doing next…one lesson its role play, the next debate, then some writing. That’s what makes it really exciting’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Rounded Rectangular Callout 4">
            <a:extLst>
              <a:ext uri="{FF2B5EF4-FFF2-40B4-BE49-F238E27FC236}">
                <a16:creationId xmlns:a16="http://schemas.microsoft.com/office/drawing/2014/main" id="{09D12BB8-F0B3-4D67-8B49-0F412C9C32C3}"/>
              </a:ext>
            </a:extLst>
          </p:cNvPr>
          <p:cNvSpPr/>
          <p:nvPr/>
        </p:nvSpPr>
        <p:spPr>
          <a:xfrm>
            <a:off x="3840783" y="176326"/>
            <a:ext cx="7056784" cy="1080974"/>
          </a:xfrm>
          <a:prstGeom prst="wedgeRoundRectCallout">
            <a:avLst>
              <a:gd name="adj1" fmla="val -52013"/>
              <a:gd name="adj2" fmla="val 7958"/>
              <a:gd name="adj3" fmla="val 16667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So what have students said about RS</a:t>
            </a:r>
            <a:endParaRPr lang="en-GB" sz="28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Student Views">
            <a:hlinkClick r:id="" action="ppaction://media"/>
            <a:extLst>
              <a:ext uri="{FF2B5EF4-FFF2-40B4-BE49-F238E27FC236}">
                <a16:creationId xmlns:a16="http://schemas.microsoft.com/office/drawing/2014/main" id="{15A3EE90-E699-41F5-A094-A75D98A9F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350" y="44920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4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Freeform: Shape 135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: Shape 137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5" name="Oval 13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: Shape 141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7" name="Freeform: Shape 143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8" name="Freeform: Shape 145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1" y="17436"/>
            <a:ext cx="3217333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710" y="6421438"/>
            <a:ext cx="2026839" cy="3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Freeform: Shape 147">
            <a:extLst>
              <a:ext uri="{FF2B5EF4-FFF2-40B4-BE49-F238E27FC236}">
                <a16:creationId xmlns:a16="http://schemas.microsoft.com/office/drawing/2014/main" id="{2F6B32C1-BA91-470A-8C1B-33264F8B2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459570ED-BE4C-49E8-86BC-A81140CFE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700" y="-1"/>
            <a:ext cx="4277711" cy="3045402"/>
          </a:xfrm>
          <a:custGeom>
            <a:avLst/>
            <a:gdLst>
              <a:gd name="connsiteX0" fmla="*/ 5102 w 4277711"/>
              <a:gd name="connsiteY0" fmla="*/ 0 h 3045402"/>
              <a:gd name="connsiteX1" fmla="*/ 4277711 w 4277711"/>
              <a:gd name="connsiteY1" fmla="*/ 0 h 3045402"/>
              <a:gd name="connsiteX2" fmla="*/ 4277711 w 4277711"/>
              <a:gd name="connsiteY2" fmla="*/ 2723810 h 3045402"/>
              <a:gd name="connsiteX3" fmla="*/ 4090449 w 4277711"/>
              <a:gd name="connsiteY3" fmla="*/ 2814019 h 3045402"/>
              <a:gd name="connsiteX4" fmla="*/ 2944368 w 4277711"/>
              <a:gd name="connsiteY4" fmla="*/ 3045402 h 3045402"/>
              <a:gd name="connsiteX5" fmla="*/ 0 w 4277711"/>
              <a:gd name="connsiteY5" fmla="*/ 101034 h 304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B4697-D4A7-4C89-B319-E3F2BD51F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828" y="448581"/>
            <a:ext cx="2706938" cy="15351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0F73CD-D085-4376-9290-A7FA5E688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7095" y="5101656"/>
            <a:ext cx="1932019" cy="10956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4667" y="4999990"/>
            <a:ext cx="3217333" cy="1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4FE38-F8BC-4710-BB38-05D089F81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6099" y="1516903"/>
            <a:ext cx="3316672" cy="2274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DFFCCB6-E8AA-4FF3-BC88-AD8B20711BA7}"/>
              </a:ext>
            </a:extLst>
          </p:cNvPr>
          <p:cNvSpPr/>
          <p:nvPr/>
        </p:nvSpPr>
        <p:spPr>
          <a:xfrm>
            <a:off x="2379093" y="481387"/>
            <a:ext cx="2154226" cy="835735"/>
          </a:xfrm>
          <a:prstGeom prst="wedgeRoundRectCallout">
            <a:avLst>
              <a:gd name="adj1" fmla="val -30886"/>
              <a:gd name="adj2" fmla="val 75457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When does life begin?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D27954-1897-4B0E-A336-BD8BB20C1EB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8673" t="24741" r="46019" b="54105"/>
          <a:stretch/>
        </p:blipFill>
        <p:spPr>
          <a:xfrm>
            <a:off x="4854497" y="3323493"/>
            <a:ext cx="2473295" cy="2090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DE9BABF3-BB6E-4C14-B8DB-8B7143B15A9D}"/>
              </a:ext>
            </a:extLst>
          </p:cNvPr>
          <p:cNvSpPr/>
          <p:nvPr/>
        </p:nvSpPr>
        <p:spPr>
          <a:xfrm>
            <a:off x="5056878" y="2123641"/>
            <a:ext cx="2154226" cy="921760"/>
          </a:xfrm>
          <a:prstGeom prst="wedgeRoundRectCallout">
            <a:avLst>
              <a:gd name="adj1" fmla="val -7429"/>
              <a:gd name="adj2" fmla="val 8121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How should humans treat wildlife?</a:t>
            </a:r>
          </a:p>
        </p:txBody>
      </p:sp>
      <p:pic>
        <p:nvPicPr>
          <p:cNvPr id="17" name="Picture 1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87F97CA-76A2-46C6-AD7A-31CCDF0672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561039" y="3099110"/>
            <a:ext cx="3639797" cy="3376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F4C23AA-3D45-4249-B9BF-19F388DCA515}"/>
              </a:ext>
            </a:extLst>
          </p:cNvPr>
          <p:cNvSpPr txBox="1"/>
          <p:nvPr/>
        </p:nvSpPr>
        <p:spPr>
          <a:xfrm>
            <a:off x="8709640" y="7030827"/>
            <a:ext cx="31623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14" tooltip="https://msclairesclass.blogspot.com/2014_03_01_archive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15" tooltip="https://creativecommons.org/licenses/by/3.0/"/>
              </a:rPr>
              <a:t>CC BY</a:t>
            </a:r>
            <a:endParaRPr lang="en-GB" sz="90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9C3931E7-B527-4B2D-B43B-484260416AF6}"/>
              </a:ext>
            </a:extLst>
          </p:cNvPr>
          <p:cNvSpPr/>
          <p:nvPr/>
        </p:nvSpPr>
        <p:spPr>
          <a:xfrm>
            <a:off x="6425080" y="5221545"/>
            <a:ext cx="2440472" cy="835735"/>
          </a:xfrm>
          <a:prstGeom prst="wedgeRoundRectCallout">
            <a:avLst>
              <a:gd name="adj1" fmla="val 37618"/>
              <a:gd name="adj2" fmla="val -74266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Is Global Warming really happening?</a:t>
            </a:r>
          </a:p>
        </p:txBody>
      </p:sp>
      <p:pic>
        <p:nvPicPr>
          <p:cNvPr id="2" name="What do we study">
            <a:hlinkClick r:id="" action="ppaction://media"/>
            <a:extLst>
              <a:ext uri="{FF2B5EF4-FFF2-40B4-BE49-F238E27FC236}">
                <a16:creationId xmlns:a16="http://schemas.microsoft.com/office/drawing/2014/main" id="{6192BD42-6E53-4DAB-A9E7-9FEEAA9704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1710" y="549445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8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D79CB4-5DAF-4385-8637-F8790B956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3131" y="352653"/>
            <a:ext cx="842493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What and why">
            <a:hlinkClick r:id="" action="ppaction://media"/>
            <a:extLst>
              <a:ext uri="{FF2B5EF4-FFF2-40B4-BE49-F238E27FC236}">
                <a16:creationId xmlns:a16="http://schemas.microsoft.com/office/drawing/2014/main" id="{DFE6C70A-D7FD-49FF-B75C-664A60E536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33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36747-8F9F-4932-993C-D19566FCE4D9}"/>
              </a:ext>
            </a:extLst>
          </p:cNvPr>
          <p:cNvSpPr/>
          <p:nvPr/>
        </p:nvSpPr>
        <p:spPr>
          <a:xfrm>
            <a:off x="2297440" y="3978201"/>
            <a:ext cx="8550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By considering what other people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believe and think – we will be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1D17D">
                    <a:lumMod val="75000"/>
                  </a:srgbClr>
                </a:soli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developing our own ideas</a:t>
            </a:r>
            <a:endParaRPr kumimoji="0" lang="en-US" sz="32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1D17D">
                  <a:lumMod val="7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5970FE-E81A-44EA-A5E7-A49C0ACE203A}"/>
              </a:ext>
            </a:extLst>
          </p:cNvPr>
          <p:cNvSpPr txBox="1">
            <a:spLocks noChangeArrowheads="1"/>
          </p:cNvSpPr>
          <p:nvPr/>
        </p:nvSpPr>
        <p:spPr>
          <a:xfrm>
            <a:off x="2140440" y="325931"/>
            <a:ext cx="8713788" cy="11646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latin typeface="Century Gothic" panose="020B0502020202020204" pitchFamily="34" charset="0"/>
              </a:rPr>
              <a:t>As well as studying lots of fascinating moral issues we will also examine the beliefs of 2 very different religions . . . </a:t>
            </a:r>
            <a:endParaRPr lang="en-GB" b="1" dirty="0">
              <a:latin typeface="Century Gothic" panose="020B0502020202020204" pitchFamily="34" charset="0"/>
              <a:ea typeface="ＭＳ Ｐゴシック" pitchFamily="-65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CBC44A-C9FF-4E22-9C03-6A86E0F4133C}"/>
              </a:ext>
            </a:extLst>
          </p:cNvPr>
          <p:cNvSpPr/>
          <p:nvPr/>
        </p:nvSpPr>
        <p:spPr>
          <a:xfrm>
            <a:off x="2223195" y="1663366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649461-6D5F-4D28-8622-334480ABABBF}"/>
              </a:ext>
            </a:extLst>
          </p:cNvPr>
          <p:cNvSpPr/>
          <p:nvPr/>
        </p:nvSpPr>
        <p:spPr>
          <a:xfrm>
            <a:off x="7335763" y="2538041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4B2B1-61AF-4E70-891A-72E62512F61C}"/>
              </a:ext>
            </a:extLst>
          </p:cNvPr>
          <p:cNvSpPr/>
          <p:nvPr/>
        </p:nvSpPr>
        <p:spPr>
          <a:xfrm>
            <a:off x="6327651" y="2125031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7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590568-A7ED-4123-AFF1-64FAA40198B1}"/>
              </a:ext>
            </a:extLst>
          </p:cNvPr>
          <p:cNvSpPr/>
          <p:nvPr/>
        </p:nvSpPr>
        <p:spPr>
          <a:xfrm>
            <a:off x="1644031" y="984847"/>
            <a:ext cx="34756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Having faith?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2B45DC-4455-466D-93DF-5B45484E6D2B}"/>
              </a:ext>
            </a:extLst>
          </p:cNvPr>
          <p:cNvSpPr/>
          <p:nvPr/>
        </p:nvSpPr>
        <p:spPr>
          <a:xfrm>
            <a:off x="5023166" y="1721304"/>
            <a:ext cx="45031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did they start?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1C337B-BD29-41B7-BC51-B0454147DD92}"/>
              </a:ext>
            </a:extLst>
          </p:cNvPr>
          <p:cNvSpPr/>
          <p:nvPr/>
        </p:nvSpPr>
        <p:spPr>
          <a:xfrm>
            <a:off x="5115671" y="3449560"/>
            <a:ext cx="44310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kind of God?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859CDC-3450-4908-9236-88123CDA96A5}"/>
              </a:ext>
            </a:extLst>
          </p:cNvPr>
          <p:cNvSpPr/>
          <p:nvPr/>
        </p:nvSpPr>
        <p:spPr>
          <a:xfrm>
            <a:off x="1850084" y="4071091"/>
            <a:ext cx="28151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Holy places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A0FDCE-1F13-4265-A0B2-1EB4B028D3C7}"/>
              </a:ext>
            </a:extLst>
          </p:cNvPr>
          <p:cNvSpPr/>
          <p:nvPr/>
        </p:nvSpPr>
        <p:spPr>
          <a:xfrm>
            <a:off x="1813147" y="2504566"/>
            <a:ext cx="44582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Make a pilgrimage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A39F34-4EB0-45DC-9D5C-74D007B11732}"/>
              </a:ext>
            </a:extLst>
          </p:cNvPr>
          <p:cNvSpPr/>
          <p:nvPr/>
        </p:nvSpPr>
        <p:spPr>
          <a:xfrm>
            <a:off x="4474939" y="4832500"/>
            <a:ext cx="49359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Festivals celebrations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D14A39-A870-4179-BC54-DF7CAAEC7DEB}"/>
              </a:ext>
            </a:extLst>
          </p:cNvPr>
          <p:cNvSpPr/>
          <p:nvPr/>
        </p:nvSpPr>
        <p:spPr>
          <a:xfrm>
            <a:off x="2102599" y="0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Christianity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C2C73-3E1D-4B42-8602-0CAF5C3FC63D}"/>
              </a:ext>
            </a:extLst>
          </p:cNvPr>
          <p:cNvSpPr/>
          <p:nvPr/>
        </p:nvSpPr>
        <p:spPr>
          <a:xfrm>
            <a:off x="6273314" y="199085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&amp;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F5DD5-0DDA-40B1-9745-02792C97AF87}"/>
              </a:ext>
            </a:extLst>
          </p:cNvPr>
          <p:cNvSpPr/>
          <p:nvPr/>
        </p:nvSpPr>
        <p:spPr>
          <a:xfrm>
            <a:off x="7135432" y="522648"/>
            <a:ext cx="28392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84C72A"/>
                  </a:solidFill>
                  <a:prstDash val="solid"/>
                </a:ln>
                <a:solidFill>
                  <a:srgbClr val="FF99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Sikhism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82615C-3540-4BFD-9969-92A817E85F20}"/>
              </a:ext>
            </a:extLst>
          </p:cNvPr>
          <p:cNvSpPr/>
          <p:nvPr/>
        </p:nvSpPr>
        <p:spPr>
          <a:xfrm>
            <a:off x="1485891" y="5725991"/>
            <a:ext cx="92592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 w="22225">
                  <a:solidFill>
                    <a:schemeClr val="tx1"/>
                  </a:solidFill>
                  <a:prstDash val="solid"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do these religions approach issues?</a:t>
            </a:r>
          </a:p>
        </p:txBody>
      </p:sp>
      <p:pic>
        <p:nvPicPr>
          <p:cNvPr id="3" name="beliefs and prac">
            <a:hlinkClick r:id="" action="ppaction://media"/>
            <a:extLst>
              <a:ext uri="{FF2B5EF4-FFF2-40B4-BE49-F238E27FC236}">
                <a16:creationId xmlns:a16="http://schemas.microsoft.com/office/drawing/2014/main" id="{B461FEAE-34A1-418A-977A-53DABD609A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739" y="5334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E212D-88CD-463A-99D2-4BD67B148D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41" t="23164" r="25126" b="19253"/>
          <a:stretch/>
        </p:blipFill>
        <p:spPr>
          <a:xfrm>
            <a:off x="2328863" y="545664"/>
            <a:ext cx="8317557" cy="5616344"/>
          </a:xfrm>
          <a:prstGeom prst="rect">
            <a:avLst/>
          </a:prstGeom>
        </p:spPr>
      </p:pic>
      <p:pic>
        <p:nvPicPr>
          <p:cNvPr id="2" name="Results">
            <a:hlinkClick r:id="" action="ppaction://media"/>
            <a:extLst>
              <a:ext uri="{FF2B5EF4-FFF2-40B4-BE49-F238E27FC236}">
                <a16:creationId xmlns:a16="http://schemas.microsoft.com/office/drawing/2014/main" id="{AA1C9EED-8F67-480E-963B-2DFA61AF21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5980" y="44008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9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FD988CC4-9B71-46D4-905A-1C1E7464E19D}"/>
              </a:ext>
            </a:extLst>
          </p:cNvPr>
          <p:cNvSpPr/>
          <p:nvPr/>
        </p:nvSpPr>
        <p:spPr>
          <a:xfrm>
            <a:off x="2866828" y="5334712"/>
            <a:ext cx="7236804" cy="94090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cap="all" dirty="0">
                <a:solidFill>
                  <a:prstClr val="white"/>
                </a:solidFill>
                <a:latin typeface="Century Gothic" panose="020B0502020202020204" pitchFamily="34" charset="0"/>
                <a:ea typeface="ＭＳ Ｐゴシック" pitchFamily="-65" charset="-128"/>
                <a:cs typeface="+mj-cs"/>
              </a:rPr>
              <a:t>What is it useful for?</a:t>
            </a:r>
            <a:endParaRPr lang="en-GB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BAFF31-76BF-49B0-90F2-19E7C0E02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6" y="4257008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 Box 8">
            <a:extLst>
              <a:ext uri="{FF2B5EF4-FFF2-40B4-BE49-F238E27FC236}">
                <a16:creationId xmlns:a16="http://schemas.microsoft.com/office/drawing/2014/main" id="{04F4FA09-A4B2-4037-B101-5CA23955D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492" y="971808"/>
            <a:ext cx="360020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All jobs!!! 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Whether you want to be a builder or a doctor or a high flying lawyer!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teaches you how to work with others, think about difficult questions and understand the world you live in! </a:t>
            </a:r>
          </a:p>
          <a:p>
            <a:pPr defTabSz="457200" eaLnBrk="1" hangingPunct="1">
              <a:spcBef>
                <a:spcPct val="50000"/>
              </a:spcBef>
            </a:pPr>
            <a:endParaRPr lang="en-GB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GCSE RS is all about </a:t>
            </a:r>
            <a:r>
              <a:rPr lang="en-GB" b="1" dirty="0">
                <a:solidFill>
                  <a:srgbClr val="7030A0"/>
                </a:solidFill>
                <a:latin typeface="Century Gothic" panose="020B0502020202020204" pitchFamily="34" charset="0"/>
              </a:rPr>
              <a:t>people</a:t>
            </a: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. In every walk of life you will encounter people!</a:t>
            </a:r>
          </a:p>
        </p:txBody>
      </p:sp>
      <p:sp>
        <p:nvSpPr>
          <p:cNvPr id="21" name="WordArt 4">
            <a:extLst>
              <a:ext uri="{FF2B5EF4-FFF2-40B4-BE49-F238E27FC236}">
                <a16:creationId xmlns:a16="http://schemas.microsoft.com/office/drawing/2014/main" id="{CC050534-9285-4316-AED1-EBAD0A6F1A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7590" y="337749"/>
            <a:ext cx="295275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Skills</a:t>
            </a:r>
          </a:p>
        </p:txBody>
      </p:sp>
      <p:sp>
        <p:nvSpPr>
          <p:cNvPr id="22" name="WordArt 4">
            <a:extLst>
              <a:ext uri="{FF2B5EF4-FFF2-40B4-BE49-F238E27FC236}">
                <a16:creationId xmlns:a16="http://schemas.microsoft.com/office/drawing/2014/main" id="{A63B3055-809A-4AC3-B282-A266F9F73F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04062" y="133149"/>
            <a:ext cx="2499570" cy="6053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57200"/>
            <a:r>
              <a:rPr lang="en-GB" sz="3600" kern="10" dirty="0">
                <a:solidFill>
                  <a:srgbClr val="7030A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entury Gothic" panose="020B0502020202020204" pitchFamily="34" charset="0"/>
              </a:rPr>
              <a:t>Jobs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F10D1E-C442-449F-BEEA-8FAB5BFB34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15" y="1455180"/>
            <a:ext cx="2455638" cy="24556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DA1B5F88-DE4D-4A71-940F-D13A1BCCB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8218" y="1185274"/>
            <a:ext cx="29527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65" charset="-128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Research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Empathy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Listening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Communication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Debating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Questioning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Analysing</a:t>
            </a:r>
          </a:p>
          <a:p>
            <a:pPr defTabSz="457200" eaLnBrk="1" hangingPunct="1">
              <a:spcBef>
                <a:spcPct val="50000"/>
              </a:spcBef>
            </a:pPr>
            <a:r>
              <a:rPr lang="en-GB" dirty="0">
                <a:solidFill>
                  <a:srgbClr val="7030A0"/>
                </a:solidFill>
                <a:latin typeface="Century Gothic" panose="020B0502020202020204" pitchFamily="34" charset="0"/>
              </a:rPr>
              <a:t>Weighing up arguments</a:t>
            </a:r>
          </a:p>
        </p:txBody>
      </p:sp>
      <p:pic>
        <p:nvPicPr>
          <p:cNvPr id="2" name="Jobs">
            <a:hlinkClick r:id="" action="ppaction://media"/>
            <a:extLst>
              <a:ext uri="{FF2B5EF4-FFF2-40B4-BE49-F238E27FC236}">
                <a16:creationId xmlns:a16="http://schemas.microsoft.com/office/drawing/2014/main" id="{23478F79-2159-455A-9B4B-F1EC91D9E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5746" y="36594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98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  <p:bldP spid="21" grpId="0"/>
      <p:bldP spid="22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220AA3B715644BCC0D7A6AA8B4AAF" ma:contentTypeVersion="12" ma:contentTypeDescription="Create a new document." ma:contentTypeScope="" ma:versionID="2f7fd2c2951272524e4daa62670dd6c9">
  <xsd:schema xmlns:xsd="http://www.w3.org/2001/XMLSchema" xmlns:xs="http://www.w3.org/2001/XMLSchema" xmlns:p="http://schemas.microsoft.com/office/2006/metadata/properties" xmlns:ns3="3f1e3307-a3a0-40f9-851c-3ca8d288da81" xmlns:ns4="64c210e8-46d4-47c3-907b-fa7a37ac2a29" targetNamespace="http://schemas.microsoft.com/office/2006/metadata/properties" ma:root="true" ma:fieldsID="75bfe0a32bbf91ea6c99fc8bec3121d8" ns3:_="" ns4:_="">
    <xsd:import namespace="3f1e3307-a3a0-40f9-851c-3ca8d288da81"/>
    <xsd:import namespace="64c210e8-46d4-47c3-907b-fa7a37ac2a2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1e3307-a3a0-40f9-851c-3ca8d288da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210e8-46d4-47c3-907b-fa7a37ac2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286202-C096-4A6F-A2A2-6F396A1E6B5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f1e3307-a3a0-40f9-851c-3ca8d288da81"/>
    <ds:schemaRef ds:uri="64c210e8-46d4-47c3-907b-fa7a37ac2a29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132AFE0-72F4-4DAB-BCCD-3B4760BE66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1e3307-a3a0-40f9-851c-3ca8d288da81"/>
    <ds:schemaRef ds:uri="64c210e8-46d4-47c3-907b-fa7a37ac2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B4E453-6229-4F63-9F7F-3685106F5E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356</Words>
  <Application>Microsoft Office PowerPoint</Application>
  <PresentationFormat>Widescreen</PresentationFormat>
  <Paragraphs>76</Paragraphs>
  <Slides>10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Comic Sans MS</vt:lpstr>
      <vt:lpstr>Ebrima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Wilson</dc:creator>
  <cp:lastModifiedBy>Mrs Wilson</cp:lastModifiedBy>
  <cp:revision>3</cp:revision>
  <cp:lastPrinted>2021-01-21T16:15:29Z</cp:lastPrinted>
  <dcterms:created xsi:type="dcterms:W3CDTF">2021-01-17T20:43:08Z</dcterms:created>
  <dcterms:modified xsi:type="dcterms:W3CDTF">2022-02-02T08:55:06Z</dcterms:modified>
</cp:coreProperties>
</file>