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7" r:id="rId2"/>
    <p:sldId id="359" r:id="rId3"/>
    <p:sldId id="355" r:id="rId4"/>
    <p:sldId id="356" r:id="rId5"/>
    <p:sldId id="363" r:id="rId6"/>
    <p:sldId id="357" r:id="rId7"/>
    <p:sldId id="358" r:id="rId8"/>
    <p:sldId id="360" r:id="rId9"/>
    <p:sldId id="3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9966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E9DED-761F-430B-A32D-3D289FF3BD29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321D4-0970-40E8-A124-2BDEC0623F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1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331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734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259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1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535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363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784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E90F-D939-453C-AFA0-346894729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FFFAA-1426-4ED8-B68E-5CCC7C268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1128D-740C-4E33-8A80-2B6E7105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D9407-4F17-4249-8570-A884EA13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4C1C-14FC-40A7-82D5-5A66DB56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33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716C-C506-40AE-B97F-4A460F04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B7B40-D23E-44BD-B64C-C9AAE1281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43BD7-163A-4A66-AA8A-012F4225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2A512-D0E9-46FC-9B93-8384350E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20653-8D44-4C9A-8E82-EF397B90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9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4A3B90-3BB5-4A7E-987D-3ED7A3223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C33B0-3B7D-4E53-87D3-DEC09A9CE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462EF-3A2E-4F2C-A9BD-3A7BE56A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C8940-783E-48ED-84DF-222C3B468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1917D-2A70-4A6E-8FAB-E9BE4FCE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C5E6-BCD9-49F8-8531-374B541E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F8EB7-BBD4-482C-9610-A85829355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E33D3-76D6-4E9A-9F65-B38F4C17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F34C-3341-486B-A4BF-10C31906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F3B5C-354B-4D20-BD8E-0F2D1B74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5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3F3B-7BC0-40E8-8A9E-49421B2E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05BCF-434B-47C6-A944-A560333A7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2005-0BE5-4F72-B4B9-BBED1BB5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7CB75-1846-434A-832F-202B1AD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39501-0222-453F-8DBE-6525D2E0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6022-1107-47C2-9AA6-86A4DD1E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5BE6E-A94B-48FE-B34E-0E1028487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AA312-A8E5-41A2-8BEA-43C2EACDD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E2401-B77C-4B56-A82D-6CABCBAE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B443A-93C4-46DE-BE68-B645E8EF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054AB-18BB-46FD-ADB4-57227A98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5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8BC2-BD26-4FD0-9970-30F37E19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7D2B5-2AB4-488B-8E36-BEBAB530D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F0E80-12A8-40C9-9936-38FE00977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E563E7-66B6-45A0-AA07-A89F4FB14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EE986-55CF-4DC6-B101-38EB6F3D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AF50FD-AA5A-4B4A-AE54-CB361B8B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A68C1F-5E9B-4B28-8352-AF5309A5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29FD2-6186-4DFE-9C2C-5209793A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02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99CC-057B-4D2C-91C2-2D9F5877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E3184-5816-432C-A51A-BE8A0381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4332E-5B98-47D0-BFB2-BC1AC465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B12B8-1C7A-4437-B1C1-CFB70BB3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8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5C46A-CAE4-4EDD-98F3-57EC2104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75740-CFD1-45FB-AFF8-68B4F612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12B7F-147F-4F69-BFCA-433774A2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72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9006-A60F-4651-9254-C676A87E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C642-15E1-4E2E-ACF3-93A1692D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D6087-EA15-4E2D-8D2D-7B72EF458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2258B-CBF9-4576-B945-F738D123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0FBBC-0341-4E18-979F-6C454EBA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5C3D0-8675-48D6-9721-7CEF97E8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2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B1C1-4745-4FC1-8A5B-0AE32743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CFB94-AEC5-4D72-9C97-7E4FAE558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67754-175F-4727-97DF-967C1B7BC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0BA29-6CD8-4D52-8CF9-F85D4BF3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179D-1FB5-48F2-A8F1-C635D937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EC499-5CB1-4844-A5DC-3F7F8F78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6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D5DB4-D892-40C5-B185-EC172CBC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B58E9-C3E2-4E12-BCF3-6BD426322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3C49D-B53B-43A4-8CD8-731F390BF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44622-BAA9-48AE-8300-506D4781F16E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F81D8-B36C-4572-9D68-A72311EE6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37F11-9154-45C1-9BD1-5297C7014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7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3.jpe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11" Type="http://schemas.openxmlformats.org/officeDocument/2006/relationships/image" Target="../media/image8.jpe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hyperlink" Target="https://filestore.aqa.org.uk/resources/pe/specifications/AQA-8582-SP-2016.PD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audio" Target="../media/media9.m4a"/><Relationship Id="rId7" Type="http://schemas.openxmlformats.org/officeDocument/2006/relationships/image" Target="../media/image3.jpeg"/><Relationship Id="rId12" Type="http://schemas.openxmlformats.org/officeDocument/2006/relationships/image" Target="../media/image17.png"/><Relationship Id="rId2" Type="http://schemas.microsoft.com/office/2007/relationships/media" Target="../media/media9.m4a"/><Relationship Id="rId16" Type="http://schemas.openxmlformats.org/officeDocument/2006/relationships/image" Target="../media/image5.png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018771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2E89000-3D97-4F46-953F-9D2FE174F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67384"/>
          </a:xfrm>
          <a:solidFill>
            <a:srgbClr val="7030A0"/>
          </a:solidFill>
        </p:spPr>
        <p:txBody>
          <a:bodyPr/>
          <a:lstStyle/>
          <a:p>
            <a:r>
              <a:rPr lang="en-GB" dirty="0"/>
              <a:t>KS4 PHYSICAL EDUCATION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89AB1DE-090A-4602-AB5C-C6E783D9D1E4}"/>
              </a:ext>
            </a:extLst>
          </p:cNvPr>
          <p:cNvSpPr txBox="1">
            <a:spLocks/>
          </p:cNvSpPr>
          <p:nvPr/>
        </p:nvSpPr>
        <p:spPr>
          <a:xfrm>
            <a:off x="4480953" y="2664096"/>
            <a:ext cx="2888539" cy="57685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/>
              <a:t>2022-2024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C53BB4C2-6D8E-4A3E-8DDD-7EE4E86A5F3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28800" y="3617053"/>
            <a:ext cx="8369494" cy="23667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1909F0D-1112-4A1E-838B-3FB97AEC6C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83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3"/>
    </mc:Choice>
    <mc:Fallback xmlns="">
      <p:transition spd="slow" advTm="12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7"/>
            <a:ext cx="2136217" cy="51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2E89000-3D97-4F46-953F-9D2FE174F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1463" y="372981"/>
            <a:ext cx="9192127" cy="745958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en-GB" sz="4000" dirty="0"/>
              <a:t>Why should you choose Physical Education?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89AB1DE-090A-4602-AB5C-C6E783D9D1E4}"/>
              </a:ext>
            </a:extLst>
          </p:cNvPr>
          <p:cNvSpPr txBox="1">
            <a:spLocks/>
          </p:cNvSpPr>
          <p:nvPr/>
        </p:nvSpPr>
        <p:spPr>
          <a:xfrm>
            <a:off x="337728" y="1368309"/>
            <a:ext cx="11516544" cy="47936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/>
              <a:t>There are many reasons why Physical Education may be the course for you…… </a:t>
            </a:r>
          </a:p>
          <a:p>
            <a:pPr algn="l"/>
            <a:endParaRPr lang="en-GB" sz="2800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2800" dirty="0"/>
              <a:t>If you are passionate about sport and physical activity.</a:t>
            </a:r>
          </a:p>
          <a:p>
            <a:pPr algn="l"/>
            <a:endParaRPr lang="en-GB" sz="2800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2800" dirty="0"/>
              <a:t>If you have really enjoyed PE lessons and extra-curricular sports clubs at Sheldon.</a:t>
            </a:r>
          </a:p>
          <a:p>
            <a:pPr algn="l"/>
            <a:endParaRPr lang="en-GB" sz="2800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2800" dirty="0"/>
              <a:t>If you are considering A-Level PE, a degree or a career in sport.</a:t>
            </a:r>
          </a:p>
          <a:p>
            <a:pPr algn="l"/>
            <a:r>
              <a:rPr lang="en-GB" sz="2800" dirty="0"/>
              <a:t>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2800" dirty="0"/>
              <a:t>If you are looking for a subject to complement your other options and to help you lead a healthy and active lifestyle.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A7915A8-862C-46CC-A8B5-448EB9F075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02"/>
    </mc:Choice>
    <mc:Fallback xmlns="">
      <p:transition spd="slow" advTm="4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096" y="408676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001993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E2AD356-1F1B-4F56-9A86-2EC664773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9" y="408662"/>
            <a:ext cx="11269579" cy="1325563"/>
          </a:xfrm>
        </p:spPr>
        <p:txBody>
          <a:bodyPr/>
          <a:lstStyle/>
          <a:p>
            <a:pPr algn="ctr"/>
            <a:r>
              <a:rPr lang="en-GB" dirty="0"/>
              <a:t>At Sheldon we offer two examination PE courses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5A4638-7A63-406C-BC04-9B038D658E74}"/>
              </a:ext>
            </a:extLst>
          </p:cNvPr>
          <p:cNvSpPr txBox="1"/>
          <p:nvPr/>
        </p:nvSpPr>
        <p:spPr>
          <a:xfrm>
            <a:off x="263554" y="1873414"/>
            <a:ext cx="4983063" cy="523220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1. GCSE Physical Education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C47FCB-970C-43AE-B63D-42338CB2D527}"/>
              </a:ext>
            </a:extLst>
          </p:cNvPr>
          <p:cNvSpPr txBox="1"/>
          <p:nvPr/>
        </p:nvSpPr>
        <p:spPr>
          <a:xfrm>
            <a:off x="6945383" y="1641439"/>
            <a:ext cx="4983063" cy="95410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2. Cambridge National Level two in Sports Studies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E565E8-17F6-43AE-B398-7BFCE6171DAE}"/>
              </a:ext>
            </a:extLst>
          </p:cNvPr>
          <p:cNvSpPr txBox="1"/>
          <p:nvPr/>
        </p:nvSpPr>
        <p:spPr>
          <a:xfrm>
            <a:off x="3284622" y="3343584"/>
            <a:ext cx="51256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If students perform well on either course they can access A-Level </a:t>
            </a:r>
            <a:r>
              <a:rPr lang="en-GB" sz="2800"/>
              <a:t>Physical Education at KS5.</a:t>
            </a:r>
            <a:endParaRPr lang="en-GB" sz="28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76CA0FA-D4B0-47A9-83DA-F5A1AAB8E902}"/>
              </a:ext>
            </a:extLst>
          </p:cNvPr>
          <p:cNvCxnSpPr>
            <a:cxnSpLocks/>
          </p:cNvCxnSpPr>
          <p:nvPr/>
        </p:nvCxnSpPr>
        <p:spPr>
          <a:xfrm>
            <a:off x="4788568" y="2645893"/>
            <a:ext cx="765822" cy="74277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BE18452-32CB-4A3F-BA09-290252162CE1}"/>
              </a:ext>
            </a:extLst>
          </p:cNvPr>
          <p:cNvCxnSpPr>
            <a:cxnSpLocks/>
          </p:cNvCxnSpPr>
          <p:nvPr/>
        </p:nvCxnSpPr>
        <p:spPr>
          <a:xfrm flipH="1">
            <a:off x="6066326" y="2645893"/>
            <a:ext cx="849382" cy="74494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B56C725-047B-463D-BACD-8016D1EC5564}"/>
              </a:ext>
            </a:extLst>
          </p:cNvPr>
          <p:cNvSpPr txBox="1"/>
          <p:nvPr/>
        </p:nvSpPr>
        <p:spPr>
          <a:xfrm>
            <a:off x="3355936" y="5696573"/>
            <a:ext cx="4983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Sports courses at University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911E5D7-0245-4A10-B975-0395260FECC6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5847468" y="4728579"/>
            <a:ext cx="0" cy="109715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72EB1A0-EE52-4643-98F3-844C25EBDB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8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6"/>
    </mc:Choice>
    <mc:Fallback xmlns="">
      <p:transition spd="slow" advTm="21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37" y="6370679"/>
            <a:ext cx="2073398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C925B-A9BF-4522-8ED0-C7037B087789}"/>
              </a:ext>
            </a:extLst>
          </p:cNvPr>
          <p:cNvSpPr txBox="1"/>
          <p:nvPr/>
        </p:nvSpPr>
        <p:spPr>
          <a:xfrm>
            <a:off x="3919442" y="176943"/>
            <a:ext cx="4353116" cy="523220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 1. GCSE Physical Education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5E8B46-E660-40AA-B34B-EFF66F5F072E}"/>
              </a:ext>
            </a:extLst>
          </p:cNvPr>
          <p:cNvSpPr txBox="1"/>
          <p:nvPr/>
        </p:nvSpPr>
        <p:spPr>
          <a:xfrm>
            <a:off x="2101744" y="690770"/>
            <a:ext cx="7909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 The GCSE PE course is </a:t>
            </a:r>
            <a:r>
              <a:rPr lang="en-GB" sz="2800" u="sng" dirty="0"/>
              <a:t>60% theory </a:t>
            </a:r>
            <a:r>
              <a:rPr lang="en-GB" sz="2800" dirty="0"/>
              <a:t>and </a:t>
            </a:r>
            <a:r>
              <a:rPr lang="en-GB" sz="2800" u="sng" dirty="0"/>
              <a:t>40% practical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468DBB-7168-409F-B245-B96B600E6B04}"/>
              </a:ext>
            </a:extLst>
          </p:cNvPr>
          <p:cNvSpPr txBox="1"/>
          <p:nvPr/>
        </p:nvSpPr>
        <p:spPr>
          <a:xfrm>
            <a:off x="4780729" y="1391275"/>
            <a:ext cx="2154660" cy="523220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 THEORY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506C1BCD-B92D-420C-A425-F0BFA7AE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6BCFC9-738F-413D-90C1-B9CF064684B1}"/>
              </a:ext>
            </a:extLst>
          </p:cNvPr>
          <p:cNvSpPr txBox="1"/>
          <p:nvPr/>
        </p:nvSpPr>
        <p:spPr>
          <a:xfrm>
            <a:off x="6843494" y="2167116"/>
            <a:ext cx="386346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Topics covered</a:t>
            </a:r>
          </a:p>
          <a:p>
            <a:pPr algn="ctr"/>
            <a:r>
              <a:rPr lang="en-GB" sz="20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Anatomy and Physiology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Movement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Physical Training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Sports Psychology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Social and Cultural Influences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Health, Fitness and Well being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B68B704-E783-42B0-B93E-2F078FAE3297}"/>
              </a:ext>
            </a:extLst>
          </p:cNvPr>
          <p:cNvCxnSpPr>
            <a:cxnSpLocks/>
          </p:cNvCxnSpPr>
          <p:nvPr/>
        </p:nvCxnSpPr>
        <p:spPr>
          <a:xfrm>
            <a:off x="8679329" y="4736255"/>
            <a:ext cx="0" cy="85943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E8F6ACE-B739-4C2F-BEE5-1834E133683E}"/>
              </a:ext>
            </a:extLst>
          </p:cNvPr>
          <p:cNvSpPr txBox="1"/>
          <p:nvPr/>
        </p:nvSpPr>
        <p:spPr>
          <a:xfrm>
            <a:off x="7006763" y="5599084"/>
            <a:ext cx="3741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theory is assessed by two exams at the end of the course.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9DEDC4-6686-400D-A82C-74466B9CA03E}"/>
              </a:ext>
            </a:extLst>
          </p:cNvPr>
          <p:cNvGrpSpPr/>
          <p:nvPr/>
        </p:nvGrpSpPr>
        <p:grpSpPr>
          <a:xfrm>
            <a:off x="582838" y="2058238"/>
            <a:ext cx="5492882" cy="4224674"/>
            <a:chOff x="60631" y="1909204"/>
            <a:chExt cx="5492882" cy="4224674"/>
          </a:xfrm>
        </p:grpSpPr>
        <p:pic>
          <p:nvPicPr>
            <p:cNvPr id="1038" name="Picture 14" descr="Muscles Games and Activites - Kids Discover">
              <a:extLst>
                <a:ext uri="{FF2B5EF4-FFF2-40B4-BE49-F238E27FC236}">
                  <a16:creationId xmlns:a16="http://schemas.microsoft.com/office/drawing/2014/main" id="{CD1E4F66-E506-490F-ADD6-58A61ADBB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128" y="2546059"/>
              <a:ext cx="4071995" cy="2695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7936B1C-87AB-4CBB-A18A-B2B533883E98}"/>
                </a:ext>
              </a:extLst>
            </p:cNvPr>
            <p:cNvSpPr txBox="1"/>
            <p:nvPr/>
          </p:nvSpPr>
          <p:spPr>
            <a:xfrm>
              <a:off x="112322" y="1933729"/>
              <a:ext cx="2213756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Bones, muscles and joints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185E57-00E7-43EF-B633-CEC6524AC0D9}"/>
                </a:ext>
              </a:extLst>
            </p:cNvPr>
            <p:cNvSpPr txBox="1"/>
            <p:nvPr/>
          </p:nvSpPr>
          <p:spPr>
            <a:xfrm>
              <a:off x="2616586" y="1909204"/>
              <a:ext cx="1610686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Cardiovascular and respiratory systems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10B289B-23C3-4DCB-ACF8-178F9EE38523}"/>
                </a:ext>
              </a:extLst>
            </p:cNvPr>
            <p:cNvSpPr txBox="1"/>
            <p:nvPr/>
          </p:nvSpPr>
          <p:spPr>
            <a:xfrm>
              <a:off x="2442200" y="2630063"/>
              <a:ext cx="1477242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Training methods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47D3CC-B7A3-4E96-BB9C-6A71EDB192B3}"/>
                </a:ext>
              </a:extLst>
            </p:cNvPr>
            <p:cNvSpPr txBox="1"/>
            <p:nvPr/>
          </p:nvSpPr>
          <p:spPr>
            <a:xfrm>
              <a:off x="3610476" y="3072722"/>
              <a:ext cx="1659901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Fitness components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7A0D25C-A3DD-4141-B01F-3341C1DCDEF3}"/>
                </a:ext>
              </a:extLst>
            </p:cNvPr>
            <p:cNvSpPr txBox="1"/>
            <p:nvPr/>
          </p:nvSpPr>
          <p:spPr>
            <a:xfrm>
              <a:off x="60631" y="2469251"/>
              <a:ext cx="1709445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Movement analysis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909911-9332-48B2-9A96-F7C32058450D}"/>
                </a:ext>
              </a:extLst>
            </p:cNvPr>
            <p:cNvSpPr txBox="1"/>
            <p:nvPr/>
          </p:nvSpPr>
          <p:spPr>
            <a:xfrm>
              <a:off x="219682" y="4312872"/>
              <a:ext cx="1692709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Sport and the media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F06D35-2DE4-44B1-B147-453A3EE7D8CB}"/>
                </a:ext>
              </a:extLst>
            </p:cNvPr>
            <p:cNvSpPr txBox="1"/>
            <p:nvPr/>
          </p:nvSpPr>
          <p:spPr>
            <a:xfrm>
              <a:off x="3982081" y="3515381"/>
              <a:ext cx="1571432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Aggression in sport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BB64C11-B5D8-4185-87B3-14593D6C3DAB}"/>
                </a:ext>
              </a:extLst>
            </p:cNvPr>
            <p:cNvSpPr txBox="1"/>
            <p:nvPr/>
          </p:nvSpPr>
          <p:spPr>
            <a:xfrm>
              <a:off x="4051263" y="3973822"/>
              <a:ext cx="1202055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Drugs in sport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5DD9CFA-1BCD-44EE-AE83-723BB3E72816}"/>
                </a:ext>
              </a:extLst>
            </p:cNvPr>
            <p:cNvSpPr txBox="1"/>
            <p:nvPr/>
          </p:nvSpPr>
          <p:spPr>
            <a:xfrm>
              <a:off x="219682" y="2975628"/>
              <a:ext cx="1122094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Barriers to participation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C1B92CE-BE51-4387-BC1E-0A9704D7F101}"/>
                </a:ext>
              </a:extLst>
            </p:cNvPr>
            <p:cNvSpPr txBox="1"/>
            <p:nvPr/>
          </p:nvSpPr>
          <p:spPr>
            <a:xfrm>
              <a:off x="3540728" y="4433333"/>
              <a:ext cx="1795124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Ethical issues in sport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43D2AD9-ECF4-4C13-9D09-04982F86DE61}"/>
                </a:ext>
              </a:extLst>
            </p:cNvPr>
            <p:cNvSpPr txBox="1"/>
            <p:nvPr/>
          </p:nvSpPr>
          <p:spPr>
            <a:xfrm>
              <a:off x="97397" y="3786446"/>
              <a:ext cx="1104326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Hooliganism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6F2547E-6F58-4527-BBA9-9A4691E57398}"/>
                </a:ext>
              </a:extLst>
            </p:cNvPr>
            <p:cNvSpPr txBox="1"/>
            <p:nvPr/>
          </p:nvSpPr>
          <p:spPr>
            <a:xfrm>
              <a:off x="249269" y="4741110"/>
              <a:ext cx="1571432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Health and fitness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A5277B3-32C5-4877-8DFB-775D80ECCC4F}"/>
                </a:ext>
              </a:extLst>
            </p:cNvPr>
            <p:cNvSpPr txBox="1"/>
            <p:nvPr/>
          </p:nvSpPr>
          <p:spPr>
            <a:xfrm>
              <a:off x="272068" y="5208160"/>
              <a:ext cx="1571432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Diet and nutrition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8130E9-07A6-4B9D-A0B6-C8DBF45F40B4}"/>
                </a:ext>
              </a:extLst>
            </p:cNvPr>
            <p:cNvSpPr txBox="1"/>
            <p:nvPr/>
          </p:nvSpPr>
          <p:spPr>
            <a:xfrm>
              <a:off x="3586109" y="5564491"/>
              <a:ext cx="1682563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Technology in sport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3D49C4-6434-494E-B148-ECD54C15B33D}"/>
                </a:ext>
              </a:extLst>
            </p:cNvPr>
            <p:cNvSpPr txBox="1"/>
            <p:nvPr/>
          </p:nvSpPr>
          <p:spPr>
            <a:xfrm>
              <a:off x="3877140" y="4891774"/>
              <a:ext cx="1276381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Sponsorship in sport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C0CB7AF-10B3-43EC-89EC-A5F9AC5E1962}"/>
                </a:ext>
              </a:extLst>
            </p:cNvPr>
            <p:cNvSpPr txBox="1"/>
            <p:nvPr/>
          </p:nvSpPr>
          <p:spPr>
            <a:xfrm>
              <a:off x="1637247" y="5610658"/>
              <a:ext cx="1796905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Social groups and their impact on sport</a:t>
              </a:r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AA34D9D-0B39-4433-A523-8355432DDB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689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0"/>
    </mc:Choice>
    <mc:Fallback xmlns="">
      <p:transition spd="slow" advTm="24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048462"/>
            <a:ext cx="1876158" cy="5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C925B-A9BF-4522-8ED0-C7037B087789}"/>
              </a:ext>
            </a:extLst>
          </p:cNvPr>
          <p:cNvSpPr txBox="1"/>
          <p:nvPr/>
        </p:nvSpPr>
        <p:spPr>
          <a:xfrm>
            <a:off x="3978165" y="198275"/>
            <a:ext cx="4353116" cy="523220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 1. GCSE Physical Education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5E8B46-E660-40AA-B34B-EFF66F5F072E}"/>
              </a:ext>
            </a:extLst>
          </p:cNvPr>
          <p:cNvSpPr txBox="1"/>
          <p:nvPr/>
        </p:nvSpPr>
        <p:spPr>
          <a:xfrm>
            <a:off x="1201723" y="733840"/>
            <a:ext cx="9788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 The GCSE PE course is </a:t>
            </a:r>
            <a:r>
              <a:rPr lang="en-GB" sz="2800" u="sng" dirty="0"/>
              <a:t>60% theory </a:t>
            </a:r>
            <a:r>
              <a:rPr lang="en-GB" sz="2800" dirty="0"/>
              <a:t>and </a:t>
            </a:r>
            <a:r>
              <a:rPr lang="en-GB" sz="2800" u="sng" dirty="0"/>
              <a:t>40% practical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EDA9D6-61AD-4EAC-A150-98F21686FD20}"/>
              </a:ext>
            </a:extLst>
          </p:cNvPr>
          <p:cNvSpPr txBox="1"/>
          <p:nvPr/>
        </p:nvSpPr>
        <p:spPr>
          <a:xfrm>
            <a:off x="5320719" y="1343228"/>
            <a:ext cx="1790091" cy="523220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PRACTICAL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372513-5D0B-4482-B2F5-E6E07454ADDD}"/>
              </a:ext>
            </a:extLst>
          </p:cNvPr>
          <p:cNvSpPr txBox="1"/>
          <p:nvPr/>
        </p:nvSpPr>
        <p:spPr>
          <a:xfrm>
            <a:off x="665597" y="2106806"/>
            <a:ext cx="51487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choose </a:t>
            </a:r>
            <a:r>
              <a:rPr lang="en-GB" u="sng" dirty="0"/>
              <a:t>three sports </a:t>
            </a:r>
            <a:r>
              <a:rPr lang="en-GB" dirty="0"/>
              <a:t>to be assessed 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must be: one individual sport and two team sports </a:t>
            </a:r>
            <a:r>
              <a:rPr lang="en-GB" b="1" u="sng" dirty="0"/>
              <a:t>OR</a:t>
            </a:r>
            <a:r>
              <a:rPr lang="en-GB" dirty="0"/>
              <a:t> two individual sports and one team sport.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and scroll down to P46 for a list of GCSE sports you can be assessed in. </a:t>
            </a:r>
            <a:endParaRPr lang="en-GB" dirty="0">
              <a:solidFill>
                <a:srgbClr val="00B050"/>
              </a:solidFill>
            </a:endParaRP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F2C50-1040-4C7A-95D3-1BA519CC942E}"/>
              </a:ext>
            </a:extLst>
          </p:cNvPr>
          <p:cNvSpPr txBox="1"/>
          <p:nvPr/>
        </p:nvSpPr>
        <p:spPr>
          <a:xfrm>
            <a:off x="585830" y="4826904"/>
            <a:ext cx="5510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practical element is assessed during GCSE PE lessons and at clubs and fixtures. We also do off site assessments for sports such as horse riding.  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1BA2B3-5F15-4649-AB78-0E1B2E8B6C15}"/>
              </a:ext>
            </a:extLst>
          </p:cNvPr>
          <p:cNvCxnSpPr>
            <a:cxnSpLocks/>
          </p:cNvCxnSpPr>
          <p:nvPr/>
        </p:nvCxnSpPr>
        <p:spPr>
          <a:xfrm>
            <a:off x="2803859" y="3863395"/>
            <a:ext cx="0" cy="85943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572C8AA-4D13-4B57-8F02-5183A44A2B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71" y="4593933"/>
            <a:ext cx="2990730" cy="1993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0A90A4-B357-4CAF-A9C8-77656A10C4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2" t="30826" r="13276"/>
          <a:stretch/>
        </p:blipFill>
        <p:spPr>
          <a:xfrm>
            <a:off x="9732180" y="4611724"/>
            <a:ext cx="1963852" cy="19938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B4C1C7-5A60-4B2F-B3AE-D4C1317FEA52}"/>
              </a:ext>
            </a:extLst>
          </p:cNvPr>
          <p:cNvSpPr txBox="1"/>
          <p:nvPr/>
        </p:nvSpPr>
        <p:spPr>
          <a:xfrm>
            <a:off x="6616371" y="2000253"/>
            <a:ext cx="5079661" cy="24622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In practical GCSE PE lessons we cover the following sports over the two year course:</a:t>
            </a:r>
          </a:p>
          <a:p>
            <a:endParaRPr lang="en-GB" sz="1400" dirty="0"/>
          </a:p>
          <a:p>
            <a:r>
              <a:rPr lang="en-GB" sz="1400" dirty="0"/>
              <a:t>	-Football		-Netball</a:t>
            </a:r>
          </a:p>
          <a:p>
            <a:r>
              <a:rPr lang="en-GB" sz="1400" dirty="0"/>
              <a:t>	-Hockey		-Rugby</a:t>
            </a:r>
          </a:p>
          <a:p>
            <a:r>
              <a:rPr lang="en-GB" sz="1400" dirty="0"/>
              <a:t>	-Basketball		-Badminton</a:t>
            </a:r>
          </a:p>
          <a:p>
            <a:r>
              <a:rPr lang="en-GB" sz="1400" dirty="0"/>
              <a:t>	-Table tennis	-Athletics </a:t>
            </a:r>
          </a:p>
          <a:p>
            <a:r>
              <a:rPr lang="en-GB" sz="1400" dirty="0"/>
              <a:t>	-Cricket  		-Tennis</a:t>
            </a:r>
          </a:p>
          <a:p>
            <a:endParaRPr lang="en-GB" sz="1400" dirty="0"/>
          </a:p>
          <a:p>
            <a:r>
              <a:rPr lang="en-GB" sz="1400" dirty="0"/>
              <a:t>If your strengths lie in a sport other than those mentioned above we will come and watch you perform at your local club. 	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1557EB-8D00-433B-B064-24C4C6D6D8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43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84"/>
    </mc:Choice>
    <mc:Fallback xmlns="">
      <p:transition spd="slow" advTm="41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4078287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1733545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4D11D4-9081-45D5-B6A1-42C88FE9603C}"/>
              </a:ext>
            </a:extLst>
          </p:cNvPr>
          <p:cNvSpPr txBox="1"/>
          <p:nvPr/>
        </p:nvSpPr>
        <p:spPr>
          <a:xfrm>
            <a:off x="2164359" y="461276"/>
            <a:ext cx="8481271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2. Cambridge National Level Two in Sports Studies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51DB7-4AB1-4310-9F52-70E9B5EA70AB}"/>
              </a:ext>
            </a:extLst>
          </p:cNvPr>
          <p:cNvSpPr txBox="1"/>
          <p:nvPr/>
        </p:nvSpPr>
        <p:spPr>
          <a:xfrm>
            <a:off x="4289921" y="1001626"/>
            <a:ext cx="3612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3 Units over two years</a:t>
            </a:r>
          </a:p>
          <a:p>
            <a:r>
              <a:rPr lang="en-GB" dirty="0"/>
              <a:t> 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C3EEB9-B652-437D-BD29-AA6F358ADE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669591"/>
              </p:ext>
            </p:extLst>
          </p:nvPr>
        </p:nvGraphicFramePr>
        <p:xfrm>
          <a:off x="430814" y="1540496"/>
          <a:ext cx="1125644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355">
                  <a:extLst>
                    <a:ext uri="{9D8B030D-6E8A-4147-A177-3AD203B41FA5}">
                      <a16:colId xmlns:a16="http://schemas.microsoft.com/office/drawing/2014/main" val="3158124505"/>
                    </a:ext>
                  </a:extLst>
                </a:gridCol>
                <a:gridCol w="4273295">
                  <a:extLst>
                    <a:ext uri="{9D8B030D-6E8A-4147-A177-3AD203B41FA5}">
                      <a16:colId xmlns:a16="http://schemas.microsoft.com/office/drawing/2014/main" val="470965779"/>
                    </a:ext>
                  </a:extLst>
                </a:gridCol>
                <a:gridCol w="5674797">
                  <a:extLst>
                    <a:ext uri="{9D8B030D-6E8A-4147-A177-3AD203B41FA5}">
                      <a16:colId xmlns:a16="http://schemas.microsoft.com/office/drawing/2014/main" val="2451480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Module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How is this module assessed?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640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Contemporary 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External exam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35598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BA2A78B-9188-441F-8ECF-C00B26C26246}"/>
              </a:ext>
            </a:extLst>
          </p:cNvPr>
          <p:cNvSpPr txBox="1"/>
          <p:nvPr/>
        </p:nvSpPr>
        <p:spPr>
          <a:xfrm>
            <a:off x="431654" y="2838176"/>
            <a:ext cx="4576573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Barriers affecting participation across different social groups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6ADAAF-13E5-42DB-9C1A-3E984FE1A35A}"/>
              </a:ext>
            </a:extLst>
          </p:cNvPr>
          <p:cNvSpPr txBox="1"/>
          <p:nvPr/>
        </p:nvSpPr>
        <p:spPr>
          <a:xfrm>
            <a:off x="352978" y="2350774"/>
            <a:ext cx="2572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Topics covered include:</a:t>
            </a:r>
          </a:p>
          <a:p>
            <a:r>
              <a:rPr lang="en-GB" dirty="0"/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833E37-17FC-4AEA-A1E1-BC8C321F1378}"/>
              </a:ext>
            </a:extLst>
          </p:cNvPr>
          <p:cNvSpPr txBox="1"/>
          <p:nvPr/>
        </p:nvSpPr>
        <p:spPr>
          <a:xfrm>
            <a:off x="7572091" y="3282444"/>
            <a:ext cx="120205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Drugs in sport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BC16CA-8C39-4CD9-9E2A-34C14315B9D2}"/>
              </a:ext>
            </a:extLst>
          </p:cNvPr>
          <p:cNvSpPr txBox="1"/>
          <p:nvPr/>
        </p:nvSpPr>
        <p:spPr>
          <a:xfrm>
            <a:off x="5202938" y="2875300"/>
            <a:ext cx="152253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Sporting etiquette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D7BE8C-814A-4CE3-86E9-B8A2F2D5AEF9}"/>
              </a:ext>
            </a:extLst>
          </p:cNvPr>
          <p:cNvSpPr txBox="1"/>
          <p:nvPr/>
        </p:nvSpPr>
        <p:spPr>
          <a:xfrm>
            <a:off x="430814" y="3276152"/>
            <a:ext cx="4576573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Hosting international events (Olympic Games/ World cup)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B085C3-B5E5-4B8C-9666-382EC6FC68E5}"/>
              </a:ext>
            </a:extLst>
          </p:cNvPr>
          <p:cNvSpPr txBox="1"/>
          <p:nvPr/>
        </p:nvSpPr>
        <p:spPr>
          <a:xfrm>
            <a:off x="5202938" y="3276152"/>
            <a:ext cx="2166554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National Governing Bodies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5FBA0D-0A42-4E4C-B37D-ED341D8B5949}"/>
              </a:ext>
            </a:extLst>
          </p:cNvPr>
          <p:cNvSpPr txBox="1"/>
          <p:nvPr/>
        </p:nvSpPr>
        <p:spPr>
          <a:xfrm>
            <a:off x="6873707" y="2875299"/>
            <a:ext cx="1396768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Funding in sport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C9B10B-A280-4B7C-B367-C55EC18D7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228" y="2350774"/>
            <a:ext cx="2255451" cy="150363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58E8042-80E1-43EF-90B5-0CE1FC5BEB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923744"/>
              </p:ext>
            </p:extLst>
          </p:nvPr>
        </p:nvGraphicFramePr>
        <p:xfrm>
          <a:off x="430813" y="3923006"/>
          <a:ext cx="11256447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355">
                  <a:extLst>
                    <a:ext uri="{9D8B030D-6E8A-4147-A177-3AD203B41FA5}">
                      <a16:colId xmlns:a16="http://schemas.microsoft.com/office/drawing/2014/main" val="3085064431"/>
                    </a:ext>
                  </a:extLst>
                </a:gridCol>
                <a:gridCol w="4273295">
                  <a:extLst>
                    <a:ext uri="{9D8B030D-6E8A-4147-A177-3AD203B41FA5}">
                      <a16:colId xmlns:a16="http://schemas.microsoft.com/office/drawing/2014/main" val="3280693095"/>
                    </a:ext>
                  </a:extLst>
                </a:gridCol>
                <a:gridCol w="5674797">
                  <a:extLst>
                    <a:ext uri="{9D8B030D-6E8A-4147-A177-3AD203B41FA5}">
                      <a16:colId xmlns:a16="http://schemas.microsoft.com/office/drawing/2014/main" val="1048681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Module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How is this module assessed?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009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Performance in sports activities and leadership.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Teacher assessed practical skills and coursework which is then moderated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31246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1E89630-06B2-4757-9C4B-354B24C734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27560" r="7366" b="8258"/>
          <a:stretch/>
        </p:blipFill>
        <p:spPr>
          <a:xfrm>
            <a:off x="2465950" y="5027028"/>
            <a:ext cx="2868405" cy="16586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6E3964-AA9D-4D74-9B92-0D2DFEC98E51}"/>
              </a:ext>
            </a:extLst>
          </p:cNvPr>
          <p:cNvSpPr txBox="1"/>
          <p:nvPr/>
        </p:nvSpPr>
        <p:spPr>
          <a:xfrm>
            <a:off x="5537760" y="5160145"/>
            <a:ext cx="5029579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Practical performance in a team and individual 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Leadership roles and responsibilities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Leadership styles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Planning and delivering a sports sessions to younger students</a:t>
            </a: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2B6D86-98A2-4C9A-B5CD-FFC3C38F56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2460" y="61766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38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14"/>
    </mc:Choice>
    <mc:Fallback xmlns="">
      <p:transition spd="slow" advTm="2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1976826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1B54D4-7AC0-4EF4-9BF3-A3414C13D4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089742"/>
              </p:ext>
            </p:extLst>
          </p:nvPr>
        </p:nvGraphicFramePr>
        <p:xfrm>
          <a:off x="721453" y="788698"/>
          <a:ext cx="11375472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628">
                  <a:extLst>
                    <a:ext uri="{9D8B030D-6E8A-4147-A177-3AD203B41FA5}">
                      <a16:colId xmlns:a16="http://schemas.microsoft.com/office/drawing/2014/main" val="309082622"/>
                    </a:ext>
                  </a:extLst>
                </a:gridCol>
                <a:gridCol w="3103926">
                  <a:extLst>
                    <a:ext uri="{9D8B030D-6E8A-4147-A177-3AD203B41FA5}">
                      <a16:colId xmlns:a16="http://schemas.microsoft.com/office/drawing/2014/main" val="1567266781"/>
                    </a:ext>
                  </a:extLst>
                </a:gridCol>
                <a:gridCol w="6920918">
                  <a:extLst>
                    <a:ext uri="{9D8B030D-6E8A-4147-A177-3AD203B41FA5}">
                      <a16:colId xmlns:a16="http://schemas.microsoft.com/office/drawing/2014/main" val="1466989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Module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How is this module assessed?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431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Sport and the Media OR Awareness of Outdoor and Adventurous activities. This choice will be made by the class teacher.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Teacher assessed coursework which is </a:t>
                      </a:r>
                      <a:r>
                        <a:rPr lang="en-GB"/>
                        <a:t>then moderated.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35734"/>
                  </a:ext>
                </a:extLst>
              </a:tr>
            </a:tbl>
          </a:graphicData>
        </a:graphic>
      </p:graphicFrame>
      <p:pic>
        <p:nvPicPr>
          <p:cNvPr id="6" name="Picture 2" descr="Image preview">
            <a:extLst>
              <a:ext uri="{FF2B5EF4-FFF2-40B4-BE49-F238E27FC236}">
                <a16:creationId xmlns:a16="http://schemas.microsoft.com/office/drawing/2014/main" id="{5E783DBD-352B-4C50-9098-91AC44855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234" y="2947807"/>
            <a:ext cx="2533476" cy="190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Image preview">
            <a:extLst>
              <a:ext uri="{FF2B5EF4-FFF2-40B4-BE49-F238E27FC236}">
                <a16:creationId xmlns:a16="http://schemas.microsoft.com/office/drawing/2014/main" id="{0BFBB69B-DED0-40C4-99BE-5ED8EB54F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26743" r="17014" b="11627"/>
          <a:stretch>
            <a:fillRect/>
          </a:stretch>
        </p:blipFill>
        <p:spPr bwMode="auto">
          <a:xfrm>
            <a:off x="6741806" y="3376604"/>
            <a:ext cx="4047745" cy="212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E67588-5975-456E-9CD0-9991464C3F71}"/>
              </a:ext>
            </a:extLst>
          </p:cNvPr>
          <p:cNvSpPr txBox="1"/>
          <p:nvPr/>
        </p:nvSpPr>
        <p:spPr>
          <a:xfrm>
            <a:off x="4530517" y="5207729"/>
            <a:ext cx="1617045" cy="1169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/>
              <a:t>GRADINGS</a:t>
            </a:r>
          </a:p>
          <a:p>
            <a:r>
              <a:rPr lang="en-GB" sz="1400" dirty="0"/>
              <a:t>-Distinction *</a:t>
            </a:r>
          </a:p>
          <a:p>
            <a:r>
              <a:rPr lang="en-GB" sz="1400" dirty="0"/>
              <a:t>-Distinction</a:t>
            </a:r>
          </a:p>
          <a:p>
            <a:r>
              <a:rPr lang="en-GB" sz="1400" dirty="0"/>
              <a:t>-Merit</a:t>
            </a:r>
          </a:p>
          <a:p>
            <a:r>
              <a:rPr lang="en-GB" sz="1400" dirty="0"/>
              <a:t>-Pass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413594-AEEE-4F31-9C29-C39EFA2128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27934" y="614313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269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1"/>
    </mc:Choice>
    <mc:Fallback xmlns="">
      <p:transition spd="slow" advTm="14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1733546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8868" y="595213"/>
            <a:ext cx="11353800" cy="656740"/>
          </a:xfrm>
        </p:spPr>
        <p:txBody>
          <a:bodyPr>
            <a:normAutofit fontScale="90000"/>
          </a:bodyPr>
          <a:lstStyle/>
          <a:p>
            <a:r>
              <a:rPr lang="en-GB" sz="2400" b="1" u="sng" dirty="0"/>
              <a:t>Opting into GCSE PE or Cambridge National PE is the first step on the ladder to a career in sport.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0707CE8-853B-46F3-A7C4-8EEFAACAF941}"/>
              </a:ext>
            </a:extLst>
          </p:cNvPr>
          <p:cNvSpPr txBox="1">
            <a:spLocks/>
          </p:cNvSpPr>
          <p:nvPr/>
        </p:nvSpPr>
        <p:spPr>
          <a:xfrm>
            <a:off x="327870" y="1251953"/>
            <a:ext cx="11353800" cy="65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u="sng" dirty="0"/>
              <a:t>Here are a few of the possible careers in sport: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ACC1C1-8B93-42F2-8630-3469526B6BA4}"/>
              </a:ext>
            </a:extLst>
          </p:cNvPr>
          <p:cNvSpPr/>
          <p:nvPr/>
        </p:nvSpPr>
        <p:spPr>
          <a:xfrm>
            <a:off x="1161074" y="3136067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Professional athlete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A0938F-1B3C-4A34-B06E-98B5A022F4B9}"/>
              </a:ext>
            </a:extLst>
          </p:cNvPr>
          <p:cNvSpPr/>
          <p:nvPr/>
        </p:nvSpPr>
        <p:spPr>
          <a:xfrm>
            <a:off x="1161075" y="1950374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PE teacher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EA470E-2111-498B-BB4C-73524A381BE5}"/>
              </a:ext>
            </a:extLst>
          </p:cNvPr>
          <p:cNvSpPr/>
          <p:nvPr/>
        </p:nvSpPr>
        <p:spPr>
          <a:xfrm>
            <a:off x="3557652" y="1952471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physiotherapist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5CB910-9A63-431B-BC28-43C15FB080B8}"/>
              </a:ext>
            </a:extLst>
          </p:cNvPr>
          <p:cNvSpPr/>
          <p:nvPr/>
        </p:nvSpPr>
        <p:spPr>
          <a:xfrm>
            <a:off x="3557651" y="3136067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scientist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A4D707E-A50A-441C-A70F-95FC1861CD98}"/>
              </a:ext>
            </a:extLst>
          </p:cNvPr>
          <p:cNvSpPr/>
          <p:nvPr/>
        </p:nvSpPr>
        <p:spPr>
          <a:xfrm>
            <a:off x="6096000" y="4296662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masseuse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3DE276B-E773-42C7-92F5-D46E153EF5BB}"/>
              </a:ext>
            </a:extLst>
          </p:cNvPr>
          <p:cNvSpPr/>
          <p:nvPr/>
        </p:nvSpPr>
        <p:spPr>
          <a:xfrm>
            <a:off x="1155490" y="4321760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coaching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CD46882-3A98-4697-95FF-B7C27CC5092C}"/>
              </a:ext>
            </a:extLst>
          </p:cNvPr>
          <p:cNvSpPr/>
          <p:nvPr/>
        </p:nvSpPr>
        <p:spPr>
          <a:xfrm>
            <a:off x="3557651" y="4319663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therapy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B4E28F6-4AF5-427D-98D9-8657001B9E69}"/>
              </a:ext>
            </a:extLst>
          </p:cNvPr>
          <p:cNvSpPr/>
          <p:nvPr/>
        </p:nvSpPr>
        <p:spPr>
          <a:xfrm>
            <a:off x="8451887" y="4319662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 and the leisure industry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9F5F-2625-471B-9467-541A7F7E8A9B}"/>
              </a:ext>
            </a:extLst>
          </p:cNvPr>
          <p:cNvSpPr/>
          <p:nvPr/>
        </p:nvSpPr>
        <p:spPr>
          <a:xfrm>
            <a:off x="6096000" y="3136067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development officer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6F69242-484C-4125-90DA-3CCCD1CBD1BB}"/>
              </a:ext>
            </a:extLst>
          </p:cNvPr>
          <p:cNvSpPr/>
          <p:nvPr/>
        </p:nvSpPr>
        <p:spPr>
          <a:xfrm>
            <a:off x="6004770" y="1945165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lawyer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B9AC29-29B6-4244-845A-1FE7B7E86DC1}"/>
              </a:ext>
            </a:extLst>
          </p:cNvPr>
          <p:cNvSpPr/>
          <p:nvPr/>
        </p:nvSpPr>
        <p:spPr>
          <a:xfrm>
            <a:off x="8451888" y="1943557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journalist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E1E533-988D-4475-8C5D-400F91A5A92A}"/>
              </a:ext>
            </a:extLst>
          </p:cNvPr>
          <p:cNvSpPr/>
          <p:nvPr/>
        </p:nvSpPr>
        <p:spPr>
          <a:xfrm>
            <a:off x="8451888" y="3106280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photographer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5D88390-F130-4328-B07B-71F480A582B9}"/>
              </a:ext>
            </a:extLst>
          </p:cNvPr>
          <p:cNvSpPr/>
          <p:nvPr/>
        </p:nvSpPr>
        <p:spPr>
          <a:xfrm>
            <a:off x="3557651" y="5440666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marketing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193DB76-77C6-48C0-AB21-1D6724FCB0D2}"/>
              </a:ext>
            </a:extLst>
          </p:cNvPr>
          <p:cNvSpPr/>
          <p:nvPr/>
        </p:nvSpPr>
        <p:spPr>
          <a:xfrm>
            <a:off x="6095999" y="5440665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Personal trainer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4A70438-3351-4A4D-9434-CFDA2F07B8AB}"/>
              </a:ext>
            </a:extLst>
          </p:cNvPr>
          <p:cNvSpPr/>
          <p:nvPr/>
        </p:nvSpPr>
        <p:spPr>
          <a:xfrm>
            <a:off x="8451886" y="5434797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rehabilitation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23894A-11D2-499C-9ED0-EEEC80CBE9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2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17"/>
    </mc:Choice>
    <mc:Fallback xmlns="">
      <p:transition spd="slow" advTm="17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4073713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1809047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506629-5206-4550-8D5F-5B38BAFD51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7" t="35705" r="21811"/>
          <a:stretch/>
        </p:blipFill>
        <p:spPr>
          <a:xfrm>
            <a:off x="4336257" y="1691242"/>
            <a:ext cx="3519486" cy="2779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1564B3-B5D7-4669-BFEC-2458BCE4218E}"/>
              </a:ext>
            </a:extLst>
          </p:cNvPr>
          <p:cNvSpPr txBox="1"/>
          <p:nvPr/>
        </p:nvSpPr>
        <p:spPr>
          <a:xfrm>
            <a:off x="235548" y="237083"/>
            <a:ext cx="2199578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I love GCSE PE it is my favourite subject, I enjoy both the theory which links to my other subjects such as Biology and I love the physical side of the lessons too as you get to play your favourite sports at a higher level.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18741-6ED5-4CA3-9F78-BC740B6F55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21" t="24954" r="86427" b="61468"/>
          <a:stretch/>
        </p:blipFill>
        <p:spPr>
          <a:xfrm>
            <a:off x="2508159" y="394074"/>
            <a:ext cx="1531131" cy="1731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BAB4BA-CEBB-4871-A277-B3653C2295F7}"/>
              </a:ext>
            </a:extLst>
          </p:cNvPr>
          <p:cNvSpPr txBox="1"/>
          <p:nvPr/>
        </p:nvSpPr>
        <p:spPr>
          <a:xfrm>
            <a:off x="1861708" y="2807925"/>
            <a:ext cx="2063198" cy="11695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I find the theory part really interesting and because I love playing sport I really enjoy all of the practical lessons.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3DAB9D-832A-4DA9-B4F6-A055DC748ED2}"/>
              </a:ext>
            </a:extLst>
          </p:cNvPr>
          <p:cNvSpPr txBox="1"/>
          <p:nvPr/>
        </p:nvSpPr>
        <p:spPr>
          <a:xfrm>
            <a:off x="6096000" y="257768"/>
            <a:ext cx="3343566" cy="11695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en-GB" sz="1400" dirty="0"/>
              <a:t>I really love GCSE examination PE not only for the practical side of it but also the theory. The lessons are enjoyable, organised and everything is super fascinating to learn.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3BB16-6EEB-43C5-8FDC-BC8DA3C9C17C}"/>
              </a:ext>
            </a:extLst>
          </p:cNvPr>
          <p:cNvSpPr txBox="1"/>
          <p:nvPr/>
        </p:nvSpPr>
        <p:spPr>
          <a:xfrm>
            <a:off x="316620" y="4670037"/>
            <a:ext cx="2199578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I enjoy GCSE PE as it gives you the opportunity to take part in a variety of sports as well as learning more about the theory of sport and exercise.</a:t>
            </a:r>
            <a:endParaRPr lang="en-GB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EEC04-AB22-4822-BE4C-C97EB3282E7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949" t="24954" r="86514" b="61572"/>
          <a:stretch/>
        </p:blipFill>
        <p:spPr>
          <a:xfrm>
            <a:off x="9553362" y="236540"/>
            <a:ext cx="1531131" cy="1775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A61E9B-A531-4E02-B5CB-42F4510A4D6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949" t="24465" r="86927" b="61101"/>
          <a:stretch/>
        </p:blipFill>
        <p:spPr>
          <a:xfrm>
            <a:off x="316620" y="2467724"/>
            <a:ext cx="1450059" cy="1922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0341B4-417B-4EC7-B050-8EEE67C76E9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087" t="24220" r="86514" b="60245"/>
          <a:stretch/>
        </p:blipFill>
        <p:spPr>
          <a:xfrm>
            <a:off x="2702244" y="4609560"/>
            <a:ext cx="1377283" cy="18808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7BE814-1758-4CCE-935C-6857D768BE90}"/>
              </a:ext>
            </a:extLst>
          </p:cNvPr>
          <p:cNvSpPr txBox="1"/>
          <p:nvPr/>
        </p:nvSpPr>
        <p:spPr>
          <a:xfrm>
            <a:off x="8974546" y="4039257"/>
            <a:ext cx="1599827" cy="2893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en-GB" sz="1400" dirty="0"/>
              <a:t>I enjoy GCSE PE because I love sport and it is a great opportunity to be surrounded by other people that also enjoy sport, it allows you to learn about different aspects of sport that you didn't know were a part of the game! 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385F3E-6236-4898-8733-F9191B9B91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054" t="25463" r="74756" b="58252"/>
          <a:stretch/>
        </p:blipFill>
        <p:spPr>
          <a:xfrm>
            <a:off x="10648416" y="4609560"/>
            <a:ext cx="1425691" cy="1822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15BD6E-D0E9-42DD-BB98-65F1C8532B71}"/>
              </a:ext>
            </a:extLst>
          </p:cNvPr>
          <p:cNvSpPr txBox="1"/>
          <p:nvPr/>
        </p:nvSpPr>
        <p:spPr>
          <a:xfrm>
            <a:off x="4489803" y="4784350"/>
            <a:ext cx="2486690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I chose Cambridge PE because I didn’t like the fact that in GCSE PE you had to do a big exam at the end in year 11. With Cambridge you only do a small exam at the start. Also it’s a lot more practical based and I really like that.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0ED418-DA3C-4475-B4ED-15F73D2F88B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5824" t="26559" r="74883" b="59295"/>
          <a:stretch/>
        </p:blipFill>
        <p:spPr>
          <a:xfrm>
            <a:off x="7195351" y="4827648"/>
            <a:ext cx="1491129" cy="1815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8CF1A1-980C-4FA2-81BE-5B49245D970B}"/>
              </a:ext>
            </a:extLst>
          </p:cNvPr>
          <p:cNvSpPr txBox="1"/>
          <p:nvPr/>
        </p:nvSpPr>
        <p:spPr>
          <a:xfrm>
            <a:off x="9780587" y="2268408"/>
            <a:ext cx="2069827" cy="1600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en-GB" sz="1400" dirty="0"/>
              <a:t>I would really recommend the Cambridge course. There is only one exam and the rest is course work, and for me personally I prefer course work. </a:t>
            </a:r>
            <a:endParaRPr lang="en-GB" sz="11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B2ED24-8BAA-4C66-BC8B-AE2C42C2394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5346" t="26269" r="74771" b="59239"/>
          <a:stretch/>
        </p:blipFill>
        <p:spPr>
          <a:xfrm>
            <a:off x="8093029" y="2112619"/>
            <a:ext cx="1556310" cy="1825823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2AAB50D-B927-44F5-A004-B34AED116D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399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52"/>
    </mc:Choice>
    <mc:Fallback xmlns="">
      <p:transition spd="slow" advTm="20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908</Words>
  <Application>Microsoft Office PowerPoint</Application>
  <PresentationFormat>Widescreen</PresentationFormat>
  <Paragraphs>131</Paragraphs>
  <Slides>9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KS4 PHYSICAL EDUCATION</vt:lpstr>
      <vt:lpstr>Why should you choose Physical Education?</vt:lpstr>
      <vt:lpstr>At Sheldon we offer two examination PE courses</vt:lpstr>
      <vt:lpstr>PowerPoint Presentation</vt:lpstr>
      <vt:lpstr>PowerPoint Presentation</vt:lpstr>
      <vt:lpstr>PowerPoint Presentation</vt:lpstr>
      <vt:lpstr>PowerPoint Presentation</vt:lpstr>
      <vt:lpstr>Opting into GCSE PE or Cambridge National PE is the first step on the ladder to a career in sport.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Simpson</dc:creator>
  <cp:lastModifiedBy>Miss Wainwright</cp:lastModifiedBy>
  <cp:revision>54</cp:revision>
  <dcterms:created xsi:type="dcterms:W3CDTF">2021-01-12T09:19:14Z</dcterms:created>
  <dcterms:modified xsi:type="dcterms:W3CDTF">2022-02-01T09:34:37Z</dcterms:modified>
</cp:coreProperties>
</file>