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7" r:id="rId2"/>
    <p:sldId id="358" r:id="rId3"/>
    <p:sldId id="355" r:id="rId4"/>
    <p:sldId id="356" r:id="rId5"/>
    <p:sldId id="357" r:id="rId6"/>
    <p:sldId id="359" r:id="rId7"/>
    <p:sldId id="360" r:id="rId8"/>
    <p:sldId id="270" r:id="rId9"/>
    <p:sldId id="271" r:id="rId10"/>
    <p:sldId id="272" r:id="rId11"/>
    <p:sldId id="361" r:id="rId12"/>
    <p:sldId id="362" r:id="rId13"/>
    <p:sldId id="264" r:id="rId14"/>
    <p:sldId id="3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E9DED-761F-430B-A32D-3D289FF3BD29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321D4-0970-40E8-A124-2BDEC0623F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11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331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722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554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62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075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3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694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995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B856A-1077-418D-80B9-8FF97D3CE9A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314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CE90F-D939-453C-AFA0-3468947297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DFFFAA-1426-4ED8-B68E-5CCC7C268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1128D-740C-4E33-8A80-2B6E71052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D9407-4F17-4249-8570-A884EA13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64C1C-14FC-40A7-82D5-5A66DB56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333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9716C-C506-40AE-B97F-4A460F04F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B7B40-D23E-44BD-B64C-C9AAE1281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43BD7-163A-4A66-AA8A-012F4225D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2A512-D0E9-46FC-9B93-8384350E2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20653-8D44-4C9A-8E82-EF397B90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9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4A3B90-3BB5-4A7E-987D-3ED7A3223E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8C33B0-3B7D-4E53-87D3-DEC09A9CE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462EF-3A2E-4F2C-A9BD-3A7BE56AC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C8940-783E-48ED-84DF-222C3B468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1917D-2A70-4A6E-8FAB-E9BE4FCEC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89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8C5E6-BCD9-49F8-8531-374B541E0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F8EB7-BBD4-482C-9610-A85829355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E33D3-76D6-4E9A-9F65-B38F4C17D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5F34C-3341-486B-A4BF-10C319068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F3B5C-354B-4D20-BD8E-0F2D1B740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55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33F3B-7BC0-40E8-8A9E-49421B2E1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05BCF-434B-47C6-A944-A560333A7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22005-0BE5-4F72-B4B9-BBED1BB58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7CB75-1846-434A-832F-202B1AD84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39501-0222-453F-8DBE-6525D2E03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28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6022-1107-47C2-9AA6-86A4DD1E1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5BE6E-A94B-48FE-B34E-0E1028487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5AA312-A8E5-41A2-8BEA-43C2EACDD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E2401-B77C-4B56-A82D-6CABCBAEB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B443A-93C4-46DE-BE68-B645E8EF1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054AB-18BB-46FD-ADB4-57227A98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354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8BC2-BD26-4FD0-9970-30F37E194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37D2B5-2AB4-488B-8E36-BEBAB530D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9F0E80-12A8-40C9-9936-38FE00977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E563E7-66B6-45A0-AA07-A89F4FB145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7EE986-55CF-4DC6-B101-38EB6F3D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AF50FD-AA5A-4B4A-AE54-CB361B8B3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A68C1F-5E9B-4B28-8352-AF5309A59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129FD2-6186-4DFE-9C2C-5209793A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026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999CC-057B-4D2C-91C2-2D9F58778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DE3184-5816-432C-A51A-BE8A0381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4332E-5B98-47D0-BFB2-BC1AC4658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CB12B8-1C7A-4437-B1C1-CFB70BB39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98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85C46A-CAE4-4EDD-98F3-57EC21046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A75740-CFD1-45FB-AFF8-68B4F612F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12B7F-147F-4F69-BFCA-433774A2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72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E9006-A60F-4651-9254-C676A87EF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DC642-15E1-4E2E-ACF3-93A1692D5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AD6087-EA15-4E2D-8D2D-7B72EF458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2258B-CBF9-4576-B945-F738D1236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0FBBC-0341-4E18-979F-6C454EBA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5C3D0-8675-48D6-9721-7CEF97E8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528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9B1C1-4745-4FC1-8A5B-0AE32743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FCFB94-AEC5-4D72-9C97-7E4FAE558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367754-175F-4727-97DF-967C1B7BC9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0BA29-6CD8-4D52-8CF9-F85D4BF34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44622-BAA9-48AE-8300-506D4781F16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179D-1FB5-48F2-A8F1-C635D9376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AEC499-5CB1-4844-A5DC-3F7F8F787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366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D5DB4-D892-40C5-B185-EC172CBC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9B58E9-C3E2-4E12-BCF3-6BD426322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3C49D-B53B-43A4-8CD8-731F390BF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44622-BAA9-48AE-8300-506D4781F16E}" type="datetimeFigureOut">
              <a:rPr lang="en-GB" smtClean="0"/>
              <a:t>26/01/2021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F81D8-B36C-4572-9D68-A72311EE6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37F11-9154-45C1-9BD1-5297C7014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62B8B-E235-4438-BF4F-E515F13BFE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72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wm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wmf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wmf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243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FC9C6E07-9228-4187-AF2C-2385CA797A12}"/>
              </a:ext>
            </a:extLst>
          </p:cNvPr>
          <p:cNvSpPr txBox="1">
            <a:spLocks noChangeArrowheads="1"/>
          </p:cNvSpPr>
          <p:nvPr/>
        </p:nvSpPr>
        <p:spPr>
          <a:xfrm>
            <a:off x="769144" y="1369790"/>
            <a:ext cx="11098178" cy="20592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8000" b="1" dirty="0">
                <a:latin typeface="Tahoma" panose="020B0604030504040204" pitchFamily="34" charset="0"/>
              </a:rPr>
              <a:t>Thinking of GCSE Music…?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8217A4-5743-472E-8EBA-78271D045C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18230" y="412582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883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50E93CB-6AC1-4BCE-8BDC-D8139C19E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D345F0BD-7430-4571-A492-70279840B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6D88DA22-CF1D-4EE3-B912-872763BD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Rectangle 2">
            <a:extLst>
              <a:ext uri="{FF2B5EF4-FFF2-40B4-BE49-F238E27FC236}">
                <a16:creationId xmlns:a16="http://schemas.microsoft.com/office/drawing/2014/main" id="{1C74880F-526E-422B-AA8A-1D3835F0CE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60350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 b="1">
                <a:latin typeface="Tahoma" panose="020B0604030504040204" pitchFamily="34" charset="0"/>
              </a:rPr>
              <a:t>UNIT 3: Composing Music</a:t>
            </a:r>
          </a:p>
        </p:txBody>
      </p:sp>
      <p:pic>
        <p:nvPicPr>
          <p:cNvPr id="12291" name="Picture 3" descr="EN00354_">
            <a:extLst>
              <a:ext uri="{FF2B5EF4-FFF2-40B4-BE49-F238E27FC236}">
                <a16:creationId xmlns:a16="http://schemas.microsoft.com/office/drawing/2014/main" id="{590A3E26-3CCE-4BE6-8D80-D6AFED005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783" y="4493546"/>
            <a:ext cx="2133600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4">
            <a:extLst>
              <a:ext uri="{FF2B5EF4-FFF2-40B4-BE49-F238E27FC236}">
                <a16:creationId xmlns:a16="http://schemas.microsoft.com/office/drawing/2014/main" id="{1E463294-C311-4CC6-B1CF-10E31D20FF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4793" y="1844676"/>
            <a:ext cx="8518057" cy="4824413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GB" altLang="en-US" sz="4000" b="1" dirty="0">
                <a:latin typeface="Arial" charset="0"/>
                <a:cs typeface="Arial" charset="0"/>
              </a:rPr>
              <a:t>Two compositions		</a:t>
            </a:r>
          </a:p>
          <a:p>
            <a:pPr eaLnBrk="1" hangingPunct="1"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Composition 1: Composition to a brief </a:t>
            </a:r>
          </a:p>
          <a:p>
            <a:pPr marL="0" indent="0">
              <a:buNone/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(36 marks)</a:t>
            </a:r>
          </a:p>
          <a:p>
            <a:pPr eaLnBrk="1" hangingPunct="1"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Composition 2: Free composition </a:t>
            </a:r>
          </a:p>
          <a:p>
            <a:pPr marL="0" indent="0">
              <a:buNone/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(36 marks).</a:t>
            </a:r>
          </a:p>
        </p:txBody>
      </p:sp>
      <p:sp>
        <p:nvSpPr>
          <p:cNvPr id="12293" name="Text Box 5">
            <a:extLst>
              <a:ext uri="{FF2B5EF4-FFF2-40B4-BE49-F238E27FC236}">
                <a16:creationId xmlns:a16="http://schemas.microsoft.com/office/drawing/2014/main" id="{61677C88-A789-470B-A297-A043B3ADE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5851" y="2570007"/>
            <a:ext cx="1439863" cy="76993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4400" b="1" dirty="0">
                <a:latin typeface="Arial" panose="020B0604020202020204" pitchFamily="34" charset="0"/>
              </a:rPr>
              <a:t>30%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D391D1-1788-47A6-B744-AA80E8602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69783" y="39119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56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>
                <a:solidFill>
                  <a:srgbClr val="FF0000"/>
                </a:solidFill>
              </a:rPr>
              <a:t>How is it the same as year 7, 8 and 9?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699161"/>
            <a:ext cx="10515600" cy="3939071"/>
          </a:xfrm>
        </p:spPr>
        <p:txBody>
          <a:bodyPr>
            <a:normAutofit/>
          </a:bodyPr>
          <a:lstStyle/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 have to perform, on your own and as a group</a:t>
            </a:r>
            <a:endParaRPr lang="en-GB" altLang="en-US" sz="3600" dirty="0">
              <a:cs typeface="Times New Roman" panose="02020603050405020304" pitchFamily="18" charset="0"/>
            </a:endParaRPr>
          </a:p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 have to compose</a:t>
            </a:r>
            <a:endParaRPr lang="en-GB" altLang="en-US" sz="3600" dirty="0">
              <a:cs typeface="Times New Roman" panose="02020603050405020304" pitchFamily="18" charset="0"/>
            </a:endParaRPr>
          </a:p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 will listen to different types music</a:t>
            </a:r>
          </a:p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Practical work takes place for some time during every lesson</a:t>
            </a:r>
            <a:r>
              <a:rPr lang="en-GB" altLang="en-US" sz="3600" dirty="0"/>
              <a:t>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734BA4-C117-41CD-866F-DE0EC8DDE2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72668" y="1582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500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>
                <a:solidFill>
                  <a:srgbClr val="FF0000"/>
                </a:solidFill>
              </a:rPr>
              <a:t>How is it the different as year 7,8 and 9?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 fontScale="92500"/>
          </a:bodyPr>
          <a:lstStyle/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 choose the instrument to work on – it is recommended that you have lessons on this instrument if possible.</a:t>
            </a:r>
            <a:endParaRPr lang="en-GB" altLang="en-US" sz="3600" dirty="0">
              <a:cs typeface="Times New Roman" panose="02020603050405020304" pitchFamily="18" charset="0"/>
            </a:endParaRPr>
          </a:p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 have to compose 2 pieces totally on your own</a:t>
            </a:r>
            <a:endParaRPr lang="en-GB" altLang="en-US" sz="3600" dirty="0">
              <a:cs typeface="Times New Roman" panose="02020603050405020304" pitchFamily="18" charset="0"/>
            </a:endParaRPr>
          </a:p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Much more theory and listening work</a:t>
            </a:r>
            <a:endParaRPr lang="en-GB" altLang="en-US" sz="3600" dirty="0">
              <a:cs typeface="Times New Roman" panose="02020603050405020304" pitchFamily="18" charset="0"/>
            </a:endParaRPr>
          </a:p>
          <a:p>
            <a:r>
              <a:rPr lang="en-GB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 get to use practice rooms more often and the computers on which to compose your music.</a:t>
            </a:r>
            <a:endParaRPr lang="en-GB" altLang="en-US" sz="36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F20733-EBCC-4C97-9D7E-36E1DDDFDC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49000" y="27546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875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D32340F-B617-466B-9F64-6C16F9521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E9F7DFB-C240-484A-99E1-43CEFF634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925" y="4078287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2FA580CD-48DC-4035-AA62-0E94674CA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Rectangle 2">
            <a:extLst>
              <a:ext uri="{FF2B5EF4-FFF2-40B4-BE49-F238E27FC236}">
                <a16:creationId xmlns:a16="http://schemas.microsoft.com/office/drawing/2014/main" id="{F5CAAA68-2E66-4190-ACE3-ED348CF1AC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4825" y="333375"/>
            <a:ext cx="8642350" cy="1492250"/>
          </a:xfrm>
        </p:spPr>
        <p:txBody>
          <a:bodyPr/>
          <a:lstStyle/>
          <a:p>
            <a:pPr algn="l" eaLnBrk="1" hangingPunct="1"/>
            <a:r>
              <a:rPr lang="en-GB" altLang="en-US" b="1">
                <a:latin typeface="Tahoma" panose="020B0604030504040204" pitchFamily="34" charset="0"/>
              </a:rPr>
              <a:t>You will benefit from: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0A585824-DF66-45A1-9AFC-98657CC5E1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1" y="1700213"/>
            <a:ext cx="8569325" cy="53006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3600">
                <a:latin typeface="Arial" panose="020B0604020202020204" pitchFamily="34" charset="0"/>
              </a:rPr>
              <a:t>Being part of a subject where you learn lots of different skills: presentation skills, creativity, stickability, independent learning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3600">
                <a:latin typeface="Arial" panose="020B0604020202020204" pitchFamily="34" charset="0"/>
              </a:rPr>
              <a:t>Being part of a subject which can develop your confidence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3600">
                <a:latin typeface="Arial" panose="020B0604020202020204" pitchFamily="34" charset="0"/>
              </a:rPr>
              <a:t>Being involved in concerts</a:t>
            </a:r>
          </a:p>
        </p:txBody>
      </p:sp>
      <p:pic>
        <p:nvPicPr>
          <p:cNvPr id="17412" name="Picture 4" descr="MCj04244660000[1]">
            <a:extLst>
              <a:ext uri="{FF2B5EF4-FFF2-40B4-BE49-F238E27FC236}">
                <a16:creationId xmlns:a16="http://schemas.microsoft.com/office/drawing/2014/main" id="{1932D3BB-54C3-4143-A713-6E297A2B0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260351"/>
            <a:ext cx="1511300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FB2CC0-22D0-4B79-9319-20A2B82BCB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77994" y="9066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86669-2255-45E7-B5B3-4B2BBFAEB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5850" y="365125"/>
            <a:ext cx="5027950" cy="1648918"/>
          </a:xfrm>
        </p:spPr>
        <p:txBody>
          <a:bodyPr>
            <a:normAutofit/>
          </a:bodyPr>
          <a:lstStyle/>
          <a:p>
            <a:r>
              <a:rPr lang="en-GB" sz="6000" u="sng" dirty="0">
                <a:solidFill>
                  <a:srgbClr val="FF0000"/>
                </a:solidFill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C4CEB-4F3F-44B7-82C8-004820AAE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37875"/>
            <a:ext cx="10515600" cy="1648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dirty="0"/>
              <a:t>cgoldsworthy@sheldonschool.co.uk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6BC7B21-442A-45E2-80A3-22C45ED4B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2B9ABC87-337C-4759-B634-B43FAFB6E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351" y="4019686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B52721AF-DC2A-4324-8AF8-CE8FB8420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BFFA6B-96D8-4730-A40E-B5E7DF2F9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78507" y="715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3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b="1" dirty="0">
                <a:latin typeface="Tahoma" panose="020B0604030504040204" pitchFamily="34" charset="0"/>
              </a:rPr>
              <a:t>If you are considering music you must be happy to…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/>
          </a:bodyPr>
          <a:lstStyle/>
          <a:p>
            <a:r>
              <a:rPr lang="en-GB" altLang="en-US" sz="4400" dirty="0">
                <a:latin typeface="Arial" panose="020B0604020202020204" pitchFamily="34" charset="0"/>
              </a:rPr>
              <a:t>Perform for an audience</a:t>
            </a:r>
          </a:p>
          <a:p>
            <a:r>
              <a:rPr lang="en-GB" altLang="en-US" sz="4400" dirty="0">
                <a:latin typeface="Arial" panose="020B0604020202020204" pitchFamily="34" charset="0"/>
              </a:rPr>
              <a:t>Perform with other people in a group</a:t>
            </a:r>
          </a:p>
          <a:p>
            <a:r>
              <a:rPr lang="en-GB" altLang="en-US" sz="4400" dirty="0">
                <a:latin typeface="Arial" panose="020B0604020202020204" pitchFamily="34" charset="0"/>
              </a:rPr>
              <a:t>Learn lots of music-specific words</a:t>
            </a:r>
          </a:p>
          <a:p>
            <a:r>
              <a:rPr lang="en-GB" altLang="en-US" sz="4400" dirty="0">
                <a:latin typeface="Arial" panose="020B0604020202020204" pitchFamily="34" charset="0"/>
              </a:rPr>
              <a:t>Listen to lots of different types of music</a:t>
            </a:r>
          </a:p>
          <a:p>
            <a:r>
              <a:rPr lang="en-GB" altLang="en-US" sz="4400" dirty="0">
                <a:latin typeface="Arial" panose="020B0604020202020204" pitchFamily="34" charset="0"/>
              </a:rPr>
              <a:t>Practise your instrument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8B92DC-FA38-4360-AC6C-EBF16D7A46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50858" y="559483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852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b="1" dirty="0">
                <a:latin typeface="Tahoma" panose="020B0604030504040204" pitchFamily="34" charset="0"/>
              </a:rPr>
              <a:t>If you are considering music you must be able to…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/>
          </a:bodyPr>
          <a:lstStyle/>
          <a:p>
            <a:r>
              <a:rPr lang="en-GB" altLang="en-US" sz="4000" dirty="0">
                <a:latin typeface="Arial" panose="020B0604020202020204" pitchFamily="34" charset="0"/>
              </a:rPr>
              <a:t>Play an instrument</a:t>
            </a:r>
          </a:p>
          <a:p>
            <a:r>
              <a:rPr lang="en-GB" altLang="en-US" sz="4000" dirty="0">
                <a:latin typeface="Arial" panose="020B0604020202020204" pitchFamily="34" charset="0"/>
              </a:rPr>
              <a:t>Work independently</a:t>
            </a:r>
          </a:p>
          <a:p>
            <a:r>
              <a:rPr lang="en-GB" altLang="en-US" sz="4000" dirty="0">
                <a:latin typeface="Arial" panose="020B0604020202020204" pitchFamily="34" charset="0"/>
              </a:rPr>
              <a:t>Cope with new challenges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4" descr="MCj03293070000[1]">
            <a:extLst>
              <a:ext uri="{FF2B5EF4-FFF2-40B4-BE49-F238E27FC236}">
                <a16:creationId xmlns:a16="http://schemas.microsoft.com/office/drawing/2014/main" id="{D69389D6-6A46-486A-BB12-2250C2938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02" y="4160489"/>
            <a:ext cx="2592387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94E1E2-3CF8-4B02-8E32-2666AC86A3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18427" y="16906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8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4031655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7431157" cy="1325563"/>
          </a:xfrm>
        </p:spPr>
        <p:txBody>
          <a:bodyPr/>
          <a:lstStyle/>
          <a:p>
            <a:pPr algn="ctr"/>
            <a:r>
              <a:rPr lang="en-GB" altLang="en-US" b="1" dirty="0">
                <a:latin typeface="Tahoma" panose="020B0604030504040204" pitchFamily="34" charset="0"/>
              </a:rPr>
              <a:t>It also helps if…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/>
          </a:bodyPr>
          <a:lstStyle/>
          <a:p>
            <a:r>
              <a:rPr lang="en-GB" altLang="en-US" sz="3600" dirty="0">
                <a:latin typeface="Arial" panose="020B0604020202020204" pitchFamily="34" charset="0"/>
              </a:rPr>
              <a:t>You LIKE music! </a:t>
            </a:r>
          </a:p>
          <a:p>
            <a:r>
              <a:rPr lang="en-GB" altLang="en-US" sz="3600" dirty="0">
                <a:latin typeface="Arial" panose="020B0604020202020204" pitchFamily="34" charset="0"/>
              </a:rPr>
              <a:t>You can read music notation</a:t>
            </a:r>
          </a:p>
          <a:p>
            <a:r>
              <a:rPr lang="en-GB" altLang="en-US" sz="3600" dirty="0">
                <a:latin typeface="Arial" panose="020B0604020202020204" pitchFamily="34" charset="0"/>
              </a:rPr>
              <a:t>You can play an instrument confidently and well, and have instrumental lessons</a:t>
            </a:r>
          </a:p>
          <a:p>
            <a:r>
              <a:rPr lang="en-GB" altLang="en-US" sz="3600" dirty="0">
                <a:latin typeface="Arial" panose="020B0604020202020204" pitchFamily="34" charset="0"/>
              </a:rPr>
              <a:t>You have access to your own instrument or can get your own instrument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3D7852-29F0-48E0-996A-8F22E04269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73063" y="61878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020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altLang="en-US" b="1" dirty="0">
                <a:latin typeface="Tahoma" panose="020B0604030504040204" pitchFamily="34" charset="0"/>
              </a:rPr>
              <a:t>There are 4 Areas of Study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667635"/>
            <a:ext cx="10515600" cy="4336383"/>
          </a:xfrm>
        </p:spPr>
        <p:txBody>
          <a:bodyPr>
            <a:normAutofit/>
          </a:bodyPr>
          <a:lstStyle/>
          <a:p>
            <a:r>
              <a:rPr lang="en-GB" altLang="en-US" sz="4400" dirty="0">
                <a:latin typeface="Tahoma" panose="020B0604030504040204" pitchFamily="34" charset="0"/>
                <a:cs typeface="Tahoma" panose="020B0604030504040204" pitchFamily="34" charset="0"/>
              </a:rPr>
              <a:t>Western classical tradition 1650–1910</a:t>
            </a:r>
          </a:p>
          <a:p>
            <a:r>
              <a:rPr lang="en-GB" altLang="en-US" sz="4400" dirty="0">
                <a:latin typeface="Tahoma" panose="020B0604030504040204" pitchFamily="34" charset="0"/>
                <a:cs typeface="Tahoma" panose="020B0604030504040204" pitchFamily="34" charset="0"/>
              </a:rPr>
              <a:t>Popular music</a:t>
            </a:r>
          </a:p>
          <a:p>
            <a:r>
              <a:rPr lang="en-GB" altLang="en-US" sz="4400" dirty="0">
                <a:latin typeface="Tahoma" panose="020B0604030504040204" pitchFamily="34" charset="0"/>
                <a:cs typeface="Tahoma" panose="020B0604030504040204" pitchFamily="34" charset="0"/>
              </a:rPr>
              <a:t>Traditional music</a:t>
            </a:r>
          </a:p>
          <a:p>
            <a:r>
              <a:rPr lang="en-GB" altLang="en-US" sz="4400" dirty="0">
                <a:latin typeface="Tahoma" panose="020B0604030504040204" pitchFamily="34" charset="0"/>
                <a:cs typeface="Tahoma" panose="020B0604030504040204" pitchFamily="34" charset="0"/>
              </a:rPr>
              <a:t>Western classical tradition since 1910</a:t>
            </a:r>
          </a:p>
          <a:p>
            <a:endParaRPr lang="en-GB" altLang="en-US" sz="44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buNone/>
            </a:pPr>
            <a:r>
              <a:rPr lang="en-GB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altLang="en-US" sz="4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an exam on this – 40%</a:t>
            </a:r>
            <a:endParaRPr lang="en-GB" altLang="en-US" sz="4000" b="1" u="sng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B3135B-B093-4F7A-A8C9-435F4152B3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38151" y="277402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047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altLang="en-US" sz="5400" b="1" dirty="0">
                <a:solidFill>
                  <a:srgbClr val="FF0000"/>
                </a:solidFill>
                <a:latin typeface="Tahoma" panose="020B0604030504040204" pitchFamily="34" charset="0"/>
              </a:rPr>
              <a:t>Study Pieces</a:t>
            </a:r>
            <a:endParaRPr lang="en-GB" sz="5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90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altLang="en-US" sz="4000" b="1" dirty="0">
                <a:latin typeface="Tahoma" panose="020B0604030504040204" pitchFamily="34" charset="0"/>
                <a:cs typeface="Tahoma" panose="020B0604030504040204" pitchFamily="34" charset="0"/>
              </a:rPr>
              <a:t>The Western Classical Tradition</a:t>
            </a:r>
            <a:r>
              <a:rPr lang="en-GB" altLang="en-US" sz="4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buNone/>
            </a:pPr>
            <a:r>
              <a:rPr lang="en-GB" altLang="en-US" sz="4000" i="1" dirty="0">
                <a:latin typeface="Tahoma" panose="020B0604030504040204" pitchFamily="34" charset="0"/>
                <a:cs typeface="Tahoma" panose="020B0604030504040204" pitchFamily="34" charset="0"/>
              </a:rPr>
              <a:t>Mozart Clarinet concerto</a:t>
            </a:r>
          </a:p>
          <a:p>
            <a:pPr>
              <a:buNone/>
            </a:pPr>
            <a:r>
              <a:rPr lang="en-GB" altLang="en-US" sz="4000" b="1" dirty="0">
                <a:latin typeface="Tahoma" panose="020B0604030504040204" pitchFamily="34" charset="0"/>
                <a:cs typeface="Tahoma" panose="020B0604030504040204" pitchFamily="34" charset="0"/>
              </a:rPr>
              <a:t>Popular Music </a:t>
            </a:r>
          </a:p>
          <a:p>
            <a:pPr marL="0" indent="0">
              <a:buNone/>
            </a:pPr>
            <a:r>
              <a:rPr lang="en-GB" altLang="en-US" sz="4000" i="1" dirty="0">
                <a:latin typeface="Tahoma" panose="020B0604030504040204" pitchFamily="34" charset="0"/>
                <a:cs typeface="Tahoma" panose="020B0604030504040204" pitchFamily="34" charset="0"/>
              </a:rPr>
              <a:t>Rocky Horror picture show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15F08A-4452-49A4-9620-5AE8C8AD5E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44200" y="3651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178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corlans\AppData\Local\Microsoft\Windows\Temporary Internet Files\Content.IE5\P6FQHV7Z\sheldon 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79174" y="1690688"/>
            <a:ext cx="11082012" cy="44713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COMPONENT 1: Understanding music</a:t>
            </a:r>
          </a:p>
          <a:p>
            <a:pPr>
              <a:buNone/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COMPONENT 2: Performing music</a:t>
            </a:r>
          </a:p>
          <a:p>
            <a:pPr>
              <a:buNone/>
            </a:pPr>
            <a:endParaRPr lang="en-GB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4800" dirty="0">
                <a:latin typeface="Arial" panose="020B0604020202020204" pitchFamily="34" charset="0"/>
                <a:cs typeface="Arial" panose="020B0604020202020204" pitchFamily="34" charset="0"/>
              </a:rPr>
              <a:t>COMPONENT 3: Composing Music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538E611-A68C-4351-B43C-3D17A6401C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76104" y="61681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378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B6DEEF85-4D40-49F7-BD29-D4E5175001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4000" b="1">
                <a:latin typeface="Tahoma" panose="020B0604030504040204" pitchFamily="34" charset="0"/>
              </a:rPr>
              <a:t>UNIT 1: Listening to and Appraising Music</a:t>
            </a:r>
          </a:p>
        </p:txBody>
      </p:sp>
      <p:pic>
        <p:nvPicPr>
          <p:cNvPr id="10243" name="Picture 3" descr="EN00354_">
            <a:extLst>
              <a:ext uri="{FF2B5EF4-FFF2-40B4-BE49-F238E27FC236}">
                <a16:creationId xmlns:a16="http://schemas.microsoft.com/office/drawing/2014/main" id="{0F6365F3-9C85-41C8-94EC-FE19DEDC5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439" y="5359400"/>
            <a:ext cx="1582737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6">
            <a:extLst>
              <a:ext uri="{FF2B5EF4-FFF2-40B4-BE49-F238E27FC236}">
                <a16:creationId xmlns:a16="http://schemas.microsoft.com/office/drawing/2014/main" id="{350687D1-BA6C-4F0B-B05C-22ECBE8F5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8301" y="3133725"/>
            <a:ext cx="1439863" cy="7620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4400" b="1">
                <a:latin typeface="Arial" panose="020B0604020202020204" pitchFamily="34" charset="0"/>
              </a:rPr>
              <a:t>40%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5CC4EB1-087B-4BF0-AD8B-2FF50F91D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E869824-7769-48F1-A0A6-B89C82F0F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8A8F4AD6-2371-4EC3-94FB-131172534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6" name="Rectangle 4">
            <a:extLst>
              <a:ext uri="{FF2B5EF4-FFF2-40B4-BE49-F238E27FC236}">
                <a16:creationId xmlns:a16="http://schemas.microsoft.com/office/drawing/2014/main" id="{A3C482A8-D913-4C50-90F7-647D251808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1" y="2205038"/>
            <a:ext cx="8569325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1 exam </a:t>
            </a:r>
            <a:r>
              <a:rPr lang="en-GB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(in Year 11)</a:t>
            </a:r>
            <a:r>
              <a:rPr lang="en-GB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	 1 hour 30 mins</a:t>
            </a:r>
          </a:p>
          <a:p>
            <a:pPr eaLnBrk="1" hangingPunct="1">
              <a:buFontTx/>
              <a:buNone/>
            </a:pPr>
            <a:endParaRPr lang="en-GB" alt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en-GB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>
                <a:latin typeface="Tahoma" panose="020B0604030504040204" pitchFamily="34" charset="0"/>
                <a:cs typeface="Tahoma" panose="020B0604030504040204" pitchFamily="34" charset="0"/>
              </a:rPr>
              <a:t>Section A: Listening – unfamiliar music (68 marks)</a:t>
            </a:r>
          </a:p>
          <a:p>
            <a:pPr eaLnBrk="1" hangingPunct="1"/>
            <a:r>
              <a:rPr lang="en-GB" altLang="en-US">
                <a:latin typeface="Tahoma" panose="020B0604030504040204" pitchFamily="34" charset="0"/>
                <a:cs typeface="Tahoma" panose="020B0604030504040204" pitchFamily="34" charset="0"/>
              </a:rPr>
              <a:t>Section B: Study pieces (28 marks)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3A2E9E-0B53-4D15-8D87-0B4546DAA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3733" y="7231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FBEA021-19D6-4A30-876C-BAF0DFF37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3" y="-342"/>
            <a:ext cx="308451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E9308592-128E-4AF9-94A3-CD978B7B8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92" y="4083980"/>
            <a:ext cx="4822825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corlans\AppData\Local\Microsoft\Windows\Temporary Internet Files\Content.IE5\P6FQHV7Z\sheldon logo.jpg">
            <a:extLst>
              <a:ext uri="{FF2B5EF4-FFF2-40B4-BE49-F238E27FC236}">
                <a16:creationId xmlns:a16="http://schemas.microsoft.com/office/drawing/2014/main" id="{3DEA9345-4E0C-4FFB-88D8-78F78E7CC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4" y="6162008"/>
            <a:ext cx="2448272" cy="43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Rectangle 2">
            <a:extLst>
              <a:ext uri="{FF2B5EF4-FFF2-40B4-BE49-F238E27FC236}">
                <a16:creationId xmlns:a16="http://schemas.microsoft.com/office/drawing/2014/main" id="{3A3E5D58-302C-4B86-9510-15C85A57C4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333375"/>
            <a:ext cx="7772400" cy="1143000"/>
          </a:xfrm>
        </p:spPr>
        <p:txBody>
          <a:bodyPr/>
          <a:lstStyle/>
          <a:p>
            <a:pPr eaLnBrk="1" hangingPunct="1"/>
            <a:r>
              <a:rPr lang="en-GB" altLang="en-US" sz="4000" b="1">
                <a:latin typeface="Tahoma" panose="020B0604030504040204" pitchFamily="34" charset="0"/>
              </a:rPr>
              <a:t>UNIT 2: Performing Music</a:t>
            </a:r>
          </a:p>
        </p:txBody>
      </p:sp>
      <p:pic>
        <p:nvPicPr>
          <p:cNvPr id="11267" name="Picture 3" descr="EN00354_">
            <a:extLst>
              <a:ext uri="{FF2B5EF4-FFF2-40B4-BE49-F238E27FC236}">
                <a16:creationId xmlns:a16="http://schemas.microsoft.com/office/drawing/2014/main" id="{0ADE4BB2-5BF7-4F54-B60B-AA2A79988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904" y="1103312"/>
            <a:ext cx="16922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4">
            <a:extLst>
              <a:ext uri="{FF2B5EF4-FFF2-40B4-BE49-F238E27FC236}">
                <a16:creationId xmlns:a16="http://schemas.microsoft.com/office/drawing/2014/main" id="{945D3EEF-B1BB-4742-9F71-5B8827632C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4825" y="2205038"/>
            <a:ext cx="864235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 performances</a:t>
            </a:r>
          </a:p>
          <a:p>
            <a:pPr eaLnBrk="1" hangingPunct="1"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 1: Solo performance </a:t>
            </a:r>
          </a:p>
          <a:p>
            <a:pPr marL="0" indent="0">
              <a:buNone/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(36 marks).</a:t>
            </a:r>
          </a:p>
          <a:p>
            <a:pPr eaLnBrk="1" hangingPunct="1"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 2: Ensemble performance</a:t>
            </a:r>
          </a:p>
          <a:p>
            <a:pPr marL="0" indent="0">
              <a:buNone/>
              <a:defRPr/>
            </a:pPr>
            <a:r>
              <a:rPr lang="en-GB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(36 marks).</a:t>
            </a:r>
          </a:p>
        </p:txBody>
      </p:sp>
      <p:sp>
        <p:nvSpPr>
          <p:cNvPr id="11269" name="Text Box 5">
            <a:extLst>
              <a:ext uri="{FF2B5EF4-FFF2-40B4-BE49-F238E27FC236}">
                <a16:creationId xmlns:a16="http://schemas.microsoft.com/office/drawing/2014/main" id="{BCE2D79B-462F-4F1D-87A8-865C6C4E9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6" y="1916113"/>
            <a:ext cx="1439863" cy="7620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4400" b="1">
                <a:latin typeface="Arial" panose="020B0604020202020204" pitchFamily="34" charset="0"/>
              </a:rPr>
              <a:t>30%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4F00E0-C477-48B2-BC63-FC546135D8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25321" y="29920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4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434</Words>
  <Application>Microsoft Office PowerPoint</Application>
  <PresentationFormat>Widescreen</PresentationFormat>
  <Paragraphs>79</Paragraphs>
  <Slides>14</Slides>
  <Notes>9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If you are considering music you must be happy to…</vt:lpstr>
      <vt:lpstr>If you are considering music you must be able to…</vt:lpstr>
      <vt:lpstr>It also helps if…</vt:lpstr>
      <vt:lpstr>There are 4 Areas of Study</vt:lpstr>
      <vt:lpstr>Study Pieces</vt:lpstr>
      <vt:lpstr>PowerPoint Presentation</vt:lpstr>
      <vt:lpstr>UNIT 1: Listening to and Appraising Music</vt:lpstr>
      <vt:lpstr>UNIT 2: Performing Music</vt:lpstr>
      <vt:lpstr>UNIT 3: Composing Music</vt:lpstr>
      <vt:lpstr>How is it the same as year 7, 8 and 9?</vt:lpstr>
      <vt:lpstr>How is it the different as year 7,8 and 9?</vt:lpstr>
      <vt:lpstr>You will benefit from: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 Simpson</dc:creator>
  <cp:lastModifiedBy>Mr C Goldsworthy</cp:lastModifiedBy>
  <cp:revision>6</cp:revision>
  <dcterms:created xsi:type="dcterms:W3CDTF">2021-01-12T09:19:14Z</dcterms:created>
  <dcterms:modified xsi:type="dcterms:W3CDTF">2021-01-26T15:24:55Z</dcterms:modified>
</cp:coreProperties>
</file>