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7" r:id="rId5"/>
    <p:sldId id="355" r:id="rId6"/>
    <p:sldId id="356" r:id="rId7"/>
    <p:sldId id="358" r:id="rId8"/>
    <p:sldId id="365" r:id="rId9"/>
    <p:sldId id="3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15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5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00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B856A-1077-418D-80B9-8FF97D3CE9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2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E90F-D939-453C-AFA0-346894729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FFFAA-1426-4ED8-B68E-5CCC7C268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128D-740C-4E33-8A80-2B6E7105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9407-4F17-4249-8570-A884EA1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4C1C-14FC-40A7-82D5-5A66DB56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3B5C-354B-4D20-BD8E-0F2D1B74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C49D-B53B-43A4-8CD8-731F390BF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4622-BAA9-48AE-8300-506D4781F16E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F81D8-B36C-4572-9D68-A72311EE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37F11-9154-45C1-9BD1-5297C701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GSCE Mathematics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Sheldon School Mathematics Faculty</a:t>
            </a:r>
          </a:p>
          <a:p>
            <a:endParaRPr lang="en-GB" dirty="0"/>
          </a:p>
        </p:txBody>
      </p:sp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4765"/>
            <a:ext cx="10515600" cy="431739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GCSE Mathematics is a compulsory subject and therefore taught to every pupil.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follow the Edexcel (1MA1) specification and there are two tiers of entry: </a:t>
            </a:r>
            <a:r>
              <a:rPr lang="en-GB" dirty="0">
                <a:solidFill>
                  <a:srgbClr val="7030A0"/>
                </a:solidFill>
              </a:rPr>
              <a:t>higher and foundation.</a:t>
            </a:r>
          </a:p>
          <a:p>
            <a:endParaRPr lang="en-GB" dirty="0"/>
          </a:p>
          <a:p>
            <a:r>
              <a:rPr lang="en-GB" dirty="0"/>
              <a:t>You are always taught by one or two of our team of 14 </a:t>
            </a:r>
            <a:r>
              <a:rPr lang="en-GB" dirty="0">
                <a:solidFill>
                  <a:srgbClr val="7030A0"/>
                </a:solidFill>
              </a:rPr>
              <a:t>specialist Maths teachers </a:t>
            </a:r>
            <a:r>
              <a:rPr lang="en-GB" dirty="0"/>
              <a:t>who are always there to support you.</a:t>
            </a:r>
          </a:p>
          <a:p>
            <a:endParaRPr lang="en-GB" dirty="0"/>
          </a:p>
          <a:p>
            <a:r>
              <a:rPr lang="en-GB" dirty="0"/>
              <a:t>The skills that you develop whilst studying GCSE Maths are ones that you will need every day of your life, at school and beyond.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Method of Assessment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4BB92E-D4EF-4BFC-A4F5-77884D4CF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7611"/>
            <a:ext cx="9969062" cy="4351338"/>
          </a:xfrm>
        </p:spPr>
        <p:txBody>
          <a:bodyPr>
            <a:normAutofit/>
          </a:bodyPr>
          <a:lstStyle/>
          <a:p>
            <a:r>
              <a:rPr lang="en-GB" sz="2600" dirty="0"/>
              <a:t>The higher tier covers grades 4-9 and the foundation tier covers 1-5. </a:t>
            </a:r>
          </a:p>
          <a:p>
            <a:r>
              <a:rPr lang="en-GB" sz="2600" dirty="0"/>
              <a:t>The overlap means that pupils on either tier can achieve a “standard pass” of grade 4 or a “strong pass” of grade 5.</a:t>
            </a:r>
          </a:p>
          <a:p>
            <a:r>
              <a:rPr lang="en-GB" sz="2600" dirty="0"/>
              <a:t>There are three exam papers, all taken at the end of Year 11 and each exam is of length 1 hour 30 minutes. </a:t>
            </a:r>
          </a:p>
          <a:p>
            <a:r>
              <a:rPr lang="en-GB" sz="2600" dirty="0"/>
              <a:t>In Paper 1 a calculator cannot be used.</a:t>
            </a:r>
          </a:p>
          <a:p>
            <a:r>
              <a:rPr lang="en-GB" sz="2600" dirty="0"/>
              <a:t>In Papers 2 and 3 a calculator can be used .</a:t>
            </a:r>
          </a:p>
          <a:p>
            <a:r>
              <a:rPr lang="en-GB" sz="2600" dirty="0"/>
              <a:t>There is no coursework.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4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Course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017" y="1395081"/>
            <a:ext cx="10972800" cy="4766927"/>
          </a:xfrm>
        </p:spPr>
        <p:txBody>
          <a:bodyPr>
            <a:norm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During the course you will be taught mathematics from five broad topic areas:</a:t>
            </a: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Number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Algebra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Ratio and proportion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Geometry and measures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Probability and statistics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8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From Key Stage 3 to Key Stage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>
              <a:tabLst>
                <a:tab pos="1371600" algn="l"/>
              </a:tabLst>
            </a:pPr>
            <a:r>
              <a:rPr lang="en-GB" sz="2600" dirty="0"/>
              <a:t>The GCSE course builds on the mathematics you have already learnt up to Year 9 and the transition should be very smooth.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 There is an emphasis placed on functional elements of mathematics which will provide you with the skills and abilities needed to use mathematics in everyday life.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There will be more use made of a scientific calculator in class and students should bring their own into lessons.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8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Future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r>
              <a:rPr lang="en-GB" sz="2600" dirty="0"/>
              <a:t>A good grade in GCSE Mathematics is essential if you intend to take A Level Mathematics. </a:t>
            </a:r>
          </a:p>
          <a:p>
            <a:r>
              <a:rPr lang="en-GB" sz="2600" dirty="0"/>
              <a:t>In addition, many other subjects at A Level will require the use of mathematics. </a:t>
            </a:r>
          </a:p>
          <a:p>
            <a:r>
              <a:rPr lang="en-GB" sz="2600" dirty="0"/>
              <a:t>Equally, a good grade in GCSE Mathematics is also a requirement for most university courses and for entry into a wide variety of careers. </a:t>
            </a:r>
          </a:p>
          <a:p>
            <a:r>
              <a:rPr lang="en-GB" sz="2600" dirty="0"/>
              <a:t>A sound background in mathematics is essential for many careers and maths is used in all aspects of life.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046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33" ma:contentTypeDescription="Create a new document." ma:contentTypeScope="" ma:versionID="22236e7612c9cdd0f9c4657e396187a0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908c9b3754628b1be7bc1113618b28ac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f1e3307-a3a0-40f9-851c-3ca8d288da81" xsi:nil="true"/>
    <Is_Collaboration_Space_Locked xmlns="3f1e3307-a3a0-40f9-851c-3ca8d288da81" xsi:nil="true"/>
    <NotebookType xmlns="3f1e3307-a3a0-40f9-851c-3ca8d288da81" xsi:nil="true"/>
    <FolderType xmlns="3f1e3307-a3a0-40f9-851c-3ca8d288da81" xsi:nil="true"/>
    <Distribution_Groups xmlns="3f1e3307-a3a0-40f9-851c-3ca8d288da81" xsi:nil="true"/>
    <Owner xmlns="3f1e3307-a3a0-40f9-851c-3ca8d288da81">
      <UserInfo>
        <DisplayName/>
        <AccountId xsi:nil="true"/>
        <AccountType/>
      </UserInfo>
    </Owner>
    <Student_Groups xmlns="3f1e3307-a3a0-40f9-851c-3ca8d288da81">
      <UserInfo>
        <DisplayName/>
        <AccountId xsi:nil="true"/>
        <AccountType/>
      </UserInfo>
    </Student_Groups>
    <TeamsChannelId xmlns="3f1e3307-a3a0-40f9-851c-3ca8d288da81" xsi:nil="true"/>
    <IsNotebookLocked xmlns="3f1e3307-a3a0-40f9-851c-3ca8d288da81" xsi:nil="true"/>
    <Has_Teacher_Only_SectionGroup xmlns="3f1e3307-a3a0-40f9-851c-3ca8d288da81" xsi:nil="true"/>
    <CultureName xmlns="3f1e3307-a3a0-40f9-851c-3ca8d288da81" xsi:nil="true"/>
    <Students xmlns="3f1e3307-a3a0-40f9-851c-3ca8d288da81">
      <UserInfo>
        <DisplayName/>
        <AccountId xsi:nil="true"/>
        <AccountType/>
      </UserInfo>
    </Students>
    <AppVersion xmlns="3f1e3307-a3a0-40f9-851c-3ca8d288da81" xsi:nil="true"/>
    <LMS_Mappings xmlns="3f1e3307-a3a0-40f9-851c-3ca8d288da81" xsi:nil="true"/>
    <Invited_Students xmlns="3f1e3307-a3a0-40f9-851c-3ca8d288da81" xsi:nil="true"/>
    <Math_Settings xmlns="3f1e3307-a3a0-40f9-851c-3ca8d288da81" xsi:nil="true"/>
    <Templates xmlns="3f1e3307-a3a0-40f9-851c-3ca8d288da81" xsi:nil="true"/>
    <Teachers xmlns="3f1e3307-a3a0-40f9-851c-3ca8d288da81">
      <UserInfo>
        <DisplayName/>
        <AccountId xsi:nil="true"/>
        <AccountType/>
      </UserInfo>
    </Teachers>
    <Invited_Teachers xmlns="3f1e3307-a3a0-40f9-851c-3ca8d288da81" xsi:nil="true"/>
    <DefaultSectionNames xmlns="3f1e3307-a3a0-40f9-851c-3ca8d288da81" xsi:nil="true"/>
  </documentManagement>
</p:properties>
</file>

<file path=customXml/itemProps1.xml><?xml version="1.0" encoding="utf-8"?>
<ds:datastoreItem xmlns:ds="http://schemas.openxmlformats.org/officeDocument/2006/customXml" ds:itemID="{5B6A2148-4F0E-4CC0-A497-67C145F6B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55B6D1-30BE-4D33-9DED-6C548B8AB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9567E3-2143-4563-9C7A-7955DEF9D8DD}">
  <ds:schemaRefs>
    <ds:schemaRef ds:uri="http://www.w3.org/XML/1998/namespace"/>
    <ds:schemaRef ds:uri="http://schemas.microsoft.com/office/infopath/2007/PartnerControls"/>
    <ds:schemaRef ds:uri="http://purl.org/dc/elements/1.1/"/>
    <ds:schemaRef ds:uri="3f1e3307-a3a0-40f9-851c-3ca8d288da81"/>
    <ds:schemaRef ds:uri="http://purl.org/dc/terms/"/>
    <ds:schemaRef ds:uri="64c210e8-46d4-47c3-907b-fa7a37ac2a29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378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Lucida Grande</vt:lpstr>
      <vt:lpstr>Symbol</vt:lpstr>
      <vt:lpstr>Wingdings</vt:lpstr>
      <vt:lpstr>Office Theme</vt:lpstr>
      <vt:lpstr>GSCE Mathematics</vt:lpstr>
      <vt:lpstr>Overview</vt:lpstr>
      <vt:lpstr>Method of Assessment</vt:lpstr>
      <vt:lpstr>Course content</vt:lpstr>
      <vt:lpstr>From Key Stage 3 to Key Stage 4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 Avery</cp:lastModifiedBy>
  <cp:revision>20</cp:revision>
  <dcterms:created xsi:type="dcterms:W3CDTF">2021-01-12T09:19:14Z</dcterms:created>
  <dcterms:modified xsi:type="dcterms:W3CDTF">2022-01-30T18:11:09Z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