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55" r:id="rId3"/>
    <p:sldId id="268" r:id="rId4"/>
    <p:sldId id="278" r:id="rId5"/>
    <p:sldId id="356" r:id="rId6"/>
    <p:sldId id="264" r:id="rId7"/>
    <p:sldId id="257" r:id="rId8"/>
    <p:sldId id="360" r:id="rId9"/>
    <p:sldId id="258" r:id="rId10"/>
    <p:sldId id="260" r:id="rId11"/>
    <p:sldId id="261" r:id="rId12"/>
    <p:sldId id="259" r:id="rId13"/>
    <p:sldId id="271" r:id="rId14"/>
    <p:sldId id="359" r:id="rId15"/>
    <p:sldId id="265" r:id="rId16"/>
    <p:sldId id="267" r:id="rId17"/>
    <p:sldId id="358" r:id="rId18"/>
    <p:sldId id="273" r:id="rId19"/>
    <p:sldId id="277" r:id="rId20"/>
    <p:sldId id="276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98172-E929-4778-8C25-90A88758C666}" v="7" dt="2021-01-17T12:19:3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418"/>
  </p:normalViewPr>
  <p:slideViewPr>
    <p:cSldViewPr snapToGrid="0" snapToObjects="1">
      <p:cViewPr varScale="1">
        <p:scale>
          <a:sx n="63" d="100"/>
          <a:sy n="63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</a:t>
          </a:r>
        </a:p>
        <a:p>
          <a:r>
            <a:rPr lang="en-US" dirty="0"/>
            <a:t>Devising</a:t>
          </a:r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</a:p>
        <a:p>
          <a:r>
            <a:rPr lang="en-US" dirty="0"/>
            <a:t>Performance From Text</a:t>
          </a:r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</a:p>
        <a:p>
          <a:r>
            <a:rPr lang="en-US" dirty="0"/>
            <a:t>Theatre Makers in Practice</a:t>
          </a:r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C6AFE-3946-44DD-AE13-0A492B41A463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F80D43-688B-461B-B29F-962E04FEBAC5}">
      <dgm:prSet/>
      <dgm:spPr/>
      <dgm:t>
        <a:bodyPr/>
        <a:lstStyle/>
        <a:p>
          <a:r>
            <a:rPr lang="en-US" b="1" dirty="0"/>
            <a:t>Component 1: </a:t>
          </a:r>
          <a:r>
            <a:rPr lang="en-US" dirty="0"/>
            <a:t>Devising</a:t>
          </a:r>
        </a:p>
        <a:p>
          <a:r>
            <a:rPr lang="en-US" i="1" dirty="0"/>
            <a:t>Creating, performing and writing about a performance you have made yourself.</a:t>
          </a:r>
          <a:endParaRPr lang="en-US" dirty="0"/>
        </a:p>
      </dgm:t>
    </dgm:pt>
    <dgm:pt modelId="{6A840CE7-2006-485B-BE4E-94F5A38E15B7}" type="parTrans" cxnId="{1D07779A-5E68-45D0-A6F6-78D7A2C7D516}">
      <dgm:prSet/>
      <dgm:spPr/>
      <dgm:t>
        <a:bodyPr/>
        <a:lstStyle/>
        <a:p>
          <a:endParaRPr lang="en-US"/>
        </a:p>
      </dgm:t>
    </dgm:pt>
    <dgm:pt modelId="{A768535F-5394-4F5C-9833-144DA5DE0E5F}" type="sibTrans" cxnId="{1D07779A-5E68-45D0-A6F6-78D7A2C7D516}">
      <dgm:prSet/>
      <dgm:spPr/>
      <dgm:t>
        <a:bodyPr/>
        <a:lstStyle/>
        <a:p>
          <a:endParaRPr lang="en-US"/>
        </a:p>
      </dgm:t>
    </dgm:pt>
    <dgm:pt modelId="{8310CAAD-CAEA-4595-B2ED-D96DD6D0F193}">
      <dgm:prSet/>
      <dgm:spPr/>
      <dgm:t>
        <a:bodyPr/>
        <a:lstStyle/>
        <a:p>
          <a:r>
            <a:rPr lang="en-US" b="1" dirty="0"/>
            <a:t>Component 2: </a:t>
          </a:r>
          <a:r>
            <a:rPr lang="en-US" dirty="0"/>
            <a:t>Performance From Text</a:t>
          </a:r>
        </a:p>
        <a:p>
          <a:r>
            <a:rPr lang="en-US" i="1" dirty="0"/>
            <a:t>Performing extracts from a script to an examiner.</a:t>
          </a:r>
          <a:endParaRPr lang="en-US" dirty="0"/>
        </a:p>
      </dgm:t>
    </dgm:pt>
    <dgm:pt modelId="{B4E27376-5D20-424C-B892-71754843E231}" type="parTrans" cxnId="{DDCB2388-ED89-4FDE-8C95-A0C5523B5318}">
      <dgm:prSet/>
      <dgm:spPr/>
      <dgm:t>
        <a:bodyPr/>
        <a:lstStyle/>
        <a:p>
          <a:endParaRPr lang="en-US"/>
        </a:p>
      </dgm:t>
    </dgm:pt>
    <dgm:pt modelId="{8EB9C75A-9A93-429A-AA28-1DAE79696A7C}" type="sibTrans" cxnId="{DDCB2388-ED89-4FDE-8C95-A0C5523B5318}">
      <dgm:prSet/>
      <dgm:spPr/>
      <dgm:t>
        <a:bodyPr/>
        <a:lstStyle/>
        <a:p>
          <a:endParaRPr lang="en-US"/>
        </a:p>
      </dgm:t>
    </dgm:pt>
    <dgm:pt modelId="{B5E239A0-9064-4819-8498-3ADD80F387C7}">
      <dgm:prSet/>
      <dgm:spPr/>
      <dgm:t>
        <a:bodyPr/>
        <a:lstStyle/>
        <a:p>
          <a:r>
            <a:rPr lang="en-US" b="1" dirty="0"/>
            <a:t>Component 3: </a:t>
          </a:r>
          <a:r>
            <a:rPr lang="en-US" dirty="0"/>
            <a:t>Theatre Makers in Practice</a:t>
          </a:r>
        </a:p>
        <a:p>
          <a:r>
            <a:rPr lang="en-US" i="1" dirty="0"/>
            <a:t>Written Exam on a practical study of a play.</a:t>
          </a:r>
          <a:endParaRPr lang="en-US" dirty="0"/>
        </a:p>
      </dgm:t>
    </dgm:pt>
    <dgm:pt modelId="{FE13C55D-4E48-473B-BF99-F37710298BEF}" type="parTrans" cxnId="{3C746814-807F-49A7-8C22-A2A6BD6AB6CF}">
      <dgm:prSet/>
      <dgm:spPr/>
      <dgm:t>
        <a:bodyPr/>
        <a:lstStyle/>
        <a:p>
          <a:endParaRPr lang="en-US"/>
        </a:p>
      </dgm:t>
    </dgm:pt>
    <dgm:pt modelId="{BB02BA6B-842B-4C14-89EA-E967098E274A}" type="sibTrans" cxnId="{3C746814-807F-49A7-8C22-A2A6BD6AB6CF}">
      <dgm:prSet/>
      <dgm:spPr/>
      <dgm:t>
        <a:bodyPr/>
        <a:lstStyle/>
        <a:p>
          <a:endParaRPr lang="en-US"/>
        </a:p>
      </dgm:t>
    </dgm:pt>
    <dgm:pt modelId="{5E530CE8-C347-EA4A-B242-885235A75A8B}" type="pres">
      <dgm:prSet presAssocID="{B88C6AFE-3946-44DD-AE13-0A492B41A463}" presName="vert0" presStyleCnt="0">
        <dgm:presLayoutVars>
          <dgm:dir/>
          <dgm:animOne val="branch"/>
          <dgm:animLvl val="lvl"/>
        </dgm:presLayoutVars>
      </dgm:prSet>
      <dgm:spPr/>
    </dgm:pt>
    <dgm:pt modelId="{47C7D47F-36EE-6B4A-B31E-79FBF73D81FC}" type="pres">
      <dgm:prSet presAssocID="{F8F80D43-688B-461B-B29F-962E04FEBAC5}" presName="thickLine" presStyleLbl="alignNode1" presStyleIdx="0" presStyleCnt="3"/>
      <dgm:spPr/>
    </dgm:pt>
    <dgm:pt modelId="{D2700121-5A0F-9744-A734-BF632B5F2540}" type="pres">
      <dgm:prSet presAssocID="{F8F80D43-688B-461B-B29F-962E04FEBAC5}" presName="horz1" presStyleCnt="0"/>
      <dgm:spPr/>
    </dgm:pt>
    <dgm:pt modelId="{33C8F534-050A-8E42-8A9A-5C578F7A9195}" type="pres">
      <dgm:prSet presAssocID="{F8F80D43-688B-461B-B29F-962E04FEBAC5}" presName="tx1" presStyleLbl="revTx" presStyleIdx="0" presStyleCnt="3"/>
      <dgm:spPr/>
    </dgm:pt>
    <dgm:pt modelId="{43A69AE0-F73C-0544-BC45-F9E97BCA3487}" type="pres">
      <dgm:prSet presAssocID="{F8F80D43-688B-461B-B29F-962E04FEBAC5}" presName="vert1" presStyleCnt="0"/>
      <dgm:spPr/>
    </dgm:pt>
    <dgm:pt modelId="{A8A40DAD-1930-E347-8AB3-2DFC4ADBFDB7}" type="pres">
      <dgm:prSet presAssocID="{8310CAAD-CAEA-4595-B2ED-D96DD6D0F193}" presName="thickLine" presStyleLbl="alignNode1" presStyleIdx="1" presStyleCnt="3"/>
      <dgm:spPr/>
    </dgm:pt>
    <dgm:pt modelId="{61EDCB36-BFCD-A345-AB75-C6908FBDA9EE}" type="pres">
      <dgm:prSet presAssocID="{8310CAAD-CAEA-4595-B2ED-D96DD6D0F193}" presName="horz1" presStyleCnt="0"/>
      <dgm:spPr/>
    </dgm:pt>
    <dgm:pt modelId="{9988030F-2D03-AB45-8979-60A7DE9E30FB}" type="pres">
      <dgm:prSet presAssocID="{8310CAAD-CAEA-4595-B2ED-D96DD6D0F193}" presName="tx1" presStyleLbl="revTx" presStyleIdx="1" presStyleCnt="3"/>
      <dgm:spPr/>
    </dgm:pt>
    <dgm:pt modelId="{571EB9CF-630E-1842-B825-55C972B0CAAF}" type="pres">
      <dgm:prSet presAssocID="{8310CAAD-CAEA-4595-B2ED-D96DD6D0F193}" presName="vert1" presStyleCnt="0"/>
      <dgm:spPr/>
    </dgm:pt>
    <dgm:pt modelId="{85458F5F-7326-3244-9B98-5018C63311B5}" type="pres">
      <dgm:prSet presAssocID="{B5E239A0-9064-4819-8498-3ADD80F387C7}" presName="thickLine" presStyleLbl="alignNode1" presStyleIdx="2" presStyleCnt="3"/>
      <dgm:spPr/>
    </dgm:pt>
    <dgm:pt modelId="{3653B616-F7A3-DC4A-9C4A-205062B1FF7A}" type="pres">
      <dgm:prSet presAssocID="{B5E239A0-9064-4819-8498-3ADD80F387C7}" presName="horz1" presStyleCnt="0"/>
      <dgm:spPr/>
    </dgm:pt>
    <dgm:pt modelId="{AC52D4E9-B5FC-0D48-9EBF-C19882752833}" type="pres">
      <dgm:prSet presAssocID="{B5E239A0-9064-4819-8498-3ADD80F387C7}" presName="tx1" presStyleLbl="revTx" presStyleIdx="2" presStyleCnt="3"/>
      <dgm:spPr/>
    </dgm:pt>
    <dgm:pt modelId="{A6B3F8F4-EE00-3147-8F21-EA183117E3D2}" type="pres">
      <dgm:prSet presAssocID="{B5E239A0-9064-4819-8498-3ADD80F387C7}" presName="vert1" presStyleCnt="0"/>
      <dgm:spPr/>
    </dgm:pt>
  </dgm:ptLst>
  <dgm:cxnLst>
    <dgm:cxn modelId="{3C746814-807F-49A7-8C22-A2A6BD6AB6CF}" srcId="{B88C6AFE-3946-44DD-AE13-0A492B41A463}" destId="{B5E239A0-9064-4819-8498-3ADD80F387C7}" srcOrd="2" destOrd="0" parTransId="{FE13C55D-4E48-473B-BF99-F37710298BEF}" sibTransId="{BB02BA6B-842B-4C14-89EA-E967098E274A}"/>
    <dgm:cxn modelId="{FA8DAF2D-A84D-7B49-BC06-513F8CD6DC05}" type="presOf" srcId="{8310CAAD-CAEA-4595-B2ED-D96DD6D0F193}" destId="{9988030F-2D03-AB45-8979-60A7DE9E30FB}" srcOrd="0" destOrd="0" presId="urn:microsoft.com/office/officeart/2008/layout/LinedList"/>
    <dgm:cxn modelId="{16B53E56-C555-3148-A89F-CBB76EA6AC75}" type="presOf" srcId="{F8F80D43-688B-461B-B29F-962E04FEBAC5}" destId="{33C8F534-050A-8E42-8A9A-5C578F7A9195}" srcOrd="0" destOrd="0" presId="urn:microsoft.com/office/officeart/2008/layout/LinedList"/>
    <dgm:cxn modelId="{5A6D0284-90DE-084D-989B-1EF2082D9DD4}" type="presOf" srcId="{B88C6AFE-3946-44DD-AE13-0A492B41A463}" destId="{5E530CE8-C347-EA4A-B242-885235A75A8B}" srcOrd="0" destOrd="0" presId="urn:microsoft.com/office/officeart/2008/layout/LinedList"/>
    <dgm:cxn modelId="{DDCB2388-ED89-4FDE-8C95-A0C5523B5318}" srcId="{B88C6AFE-3946-44DD-AE13-0A492B41A463}" destId="{8310CAAD-CAEA-4595-B2ED-D96DD6D0F193}" srcOrd="1" destOrd="0" parTransId="{B4E27376-5D20-424C-B892-71754843E231}" sibTransId="{8EB9C75A-9A93-429A-AA28-1DAE79696A7C}"/>
    <dgm:cxn modelId="{1D07779A-5E68-45D0-A6F6-78D7A2C7D516}" srcId="{B88C6AFE-3946-44DD-AE13-0A492B41A463}" destId="{F8F80D43-688B-461B-B29F-962E04FEBAC5}" srcOrd="0" destOrd="0" parTransId="{6A840CE7-2006-485B-BE4E-94F5A38E15B7}" sibTransId="{A768535F-5394-4F5C-9833-144DA5DE0E5F}"/>
    <dgm:cxn modelId="{346DB8A8-0B33-9A4D-A9F1-DC95B4E3BA9D}" type="presOf" srcId="{B5E239A0-9064-4819-8498-3ADD80F387C7}" destId="{AC52D4E9-B5FC-0D48-9EBF-C19882752833}" srcOrd="0" destOrd="0" presId="urn:microsoft.com/office/officeart/2008/layout/LinedList"/>
    <dgm:cxn modelId="{C162C945-FE42-5047-A360-6BAB12A29D0A}" type="presParOf" srcId="{5E530CE8-C347-EA4A-B242-885235A75A8B}" destId="{47C7D47F-36EE-6B4A-B31E-79FBF73D81FC}" srcOrd="0" destOrd="0" presId="urn:microsoft.com/office/officeart/2008/layout/LinedList"/>
    <dgm:cxn modelId="{0AFABBDB-9675-7940-8F3A-53C1A92E3935}" type="presParOf" srcId="{5E530CE8-C347-EA4A-B242-885235A75A8B}" destId="{D2700121-5A0F-9744-A734-BF632B5F2540}" srcOrd="1" destOrd="0" presId="urn:microsoft.com/office/officeart/2008/layout/LinedList"/>
    <dgm:cxn modelId="{6C6D0FE7-5374-F04F-B063-92441D9111C4}" type="presParOf" srcId="{D2700121-5A0F-9744-A734-BF632B5F2540}" destId="{33C8F534-050A-8E42-8A9A-5C578F7A9195}" srcOrd="0" destOrd="0" presId="urn:microsoft.com/office/officeart/2008/layout/LinedList"/>
    <dgm:cxn modelId="{44BF215E-D2C3-6C47-9861-9A3B03DA5FD5}" type="presParOf" srcId="{D2700121-5A0F-9744-A734-BF632B5F2540}" destId="{43A69AE0-F73C-0544-BC45-F9E97BCA3487}" srcOrd="1" destOrd="0" presId="urn:microsoft.com/office/officeart/2008/layout/LinedList"/>
    <dgm:cxn modelId="{DE0F6521-04D1-E645-9D12-623F0809BFE4}" type="presParOf" srcId="{5E530CE8-C347-EA4A-B242-885235A75A8B}" destId="{A8A40DAD-1930-E347-8AB3-2DFC4ADBFDB7}" srcOrd="2" destOrd="0" presId="urn:microsoft.com/office/officeart/2008/layout/LinedList"/>
    <dgm:cxn modelId="{361C7723-8BCA-B341-8DE5-E31DF9B14C2E}" type="presParOf" srcId="{5E530CE8-C347-EA4A-B242-885235A75A8B}" destId="{61EDCB36-BFCD-A345-AB75-C6908FBDA9EE}" srcOrd="3" destOrd="0" presId="urn:microsoft.com/office/officeart/2008/layout/LinedList"/>
    <dgm:cxn modelId="{43646A41-4567-7B45-9530-47D887406B16}" type="presParOf" srcId="{61EDCB36-BFCD-A345-AB75-C6908FBDA9EE}" destId="{9988030F-2D03-AB45-8979-60A7DE9E30FB}" srcOrd="0" destOrd="0" presId="urn:microsoft.com/office/officeart/2008/layout/LinedList"/>
    <dgm:cxn modelId="{F6D46FEF-9170-1B4E-9753-9ED6DCB373A9}" type="presParOf" srcId="{61EDCB36-BFCD-A345-AB75-C6908FBDA9EE}" destId="{571EB9CF-630E-1842-B825-55C972B0CAAF}" srcOrd="1" destOrd="0" presId="urn:microsoft.com/office/officeart/2008/layout/LinedList"/>
    <dgm:cxn modelId="{90DF138F-6711-494E-A4F3-A9D720FC0BF5}" type="presParOf" srcId="{5E530CE8-C347-EA4A-B242-885235A75A8B}" destId="{85458F5F-7326-3244-9B98-5018C63311B5}" srcOrd="4" destOrd="0" presId="urn:microsoft.com/office/officeart/2008/layout/LinedList"/>
    <dgm:cxn modelId="{01126142-0956-F34B-B37E-27EF994CB0BA}" type="presParOf" srcId="{5E530CE8-C347-EA4A-B242-885235A75A8B}" destId="{3653B616-F7A3-DC4A-9C4A-205062B1FF7A}" srcOrd="5" destOrd="0" presId="urn:microsoft.com/office/officeart/2008/layout/LinedList"/>
    <dgm:cxn modelId="{EDBBA160-558D-9A4C-8FC9-8C98BC0D9F5B}" type="presParOf" srcId="{3653B616-F7A3-DC4A-9C4A-205062B1FF7A}" destId="{AC52D4E9-B5FC-0D48-9EBF-C19882752833}" srcOrd="0" destOrd="0" presId="urn:microsoft.com/office/officeart/2008/layout/LinedList"/>
    <dgm:cxn modelId="{EA6729EE-97B9-0C46-B3CC-9A0AAB2B19A0}" type="presParOf" srcId="{3653B616-F7A3-DC4A-9C4A-205062B1FF7A}" destId="{A6B3F8F4-EE00-3147-8F21-EA183117E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1: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Devising</a:t>
          </a:r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2: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Performance From Text</a:t>
          </a:r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Component 3: </a:t>
          </a:r>
        </a:p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Theatre Makers in Practice</a:t>
          </a:r>
        </a:p>
      </dsp:txBody>
      <dsp:txXfrm>
        <a:off x="0" y="3713843"/>
        <a:ext cx="6089650" cy="1855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D47F-36EE-6B4A-B31E-79FBF73D81FC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C8F534-050A-8E42-8A9A-5C578F7A9195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1: </a:t>
          </a:r>
          <a:r>
            <a:rPr lang="en-US" sz="2700" kern="1200" dirty="0"/>
            <a:t>Devising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Creating, performing and writing about a performance you have made yourself.</a:t>
          </a:r>
          <a:endParaRPr lang="en-US" sz="2700" kern="1200" dirty="0"/>
        </a:p>
      </dsp:txBody>
      <dsp:txXfrm>
        <a:off x="0" y="2720"/>
        <a:ext cx="6089650" cy="1855561"/>
      </dsp:txXfrm>
    </dsp:sp>
    <dsp:sp modelId="{A8A40DAD-1930-E347-8AB3-2DFC4ADBFDB7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88030F-2D03-AB45-8979-60A7DE9E30FB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2: </a:t>
          </a:r>
          <a:r>
            <a:rPr lang="en-US" sz="2700" kern="1200" dirty="0"/>
            <a:t>Performance From Text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Performing extracts from a script to an examiner.</a:t>
          </a:r>
          <a:endParaRPr lang="en-US" sz="2700" kern="1200" dirty="0"/>
        </a:p>
      </dsp:txBody>
      <dsp:txXfrm>
        <a:off x="0" y="1858281"/>
        <a:ext cx="6089650" cy="1855561"/>
      </dsp:txXfrm>
    </dsp:sp>
    <dsp:sp modelId="{85458F5F-7326-3244-9B98-5018C63311B5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52D4E9-B5FC-0D48-9EBF-C19882752833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Component 3: </a:t>
          </a:r>
          <a:r>
            <a:rPr lang="en-US" sz="2700" kern="1200" dirty="0"/>
            <a:t>Theatre Makers in Practice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/>
            <a:t>Written Exam on a practical study of a play.</a:t>
          </a:r>
          <a:endParaRPr lang="en-US" sz="2700" kern="1200" dirty="0"/>
        </a:p>
      </dsp:txBody>
      <dsp:txXfrm>
        <a:off x="0" y="3713843"/>
        <a:ext cx="6089650" cy="1855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7C508-4396-DA48-AE97-260E221DB649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BB9D-14ED-B746-A408-ED2631443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Twelfth Night Image taken from: https://</a:t>
            </a:r>
            <a:r>
              <a:rPr lang="en-US" dirty="0" err="1"/>
              <a:t>www.nottinghamplayhouse.co.uk</a:t>
            </a:r>
            <a:r>
              <a:rPr lang="en-US" dirty="0"/>
              <a:t>/</a:t>
            </a:r>
            <a:r>
              <a:rPr lang="en-US" dirty="0" err="1"/>
              <a:t>whats</a:t>
            </a:r>
            <a:r>
              <a:rPr lang="en-US" dirty="0"/>
              <a:t>-on/drama/twelfth-night/</a:t>
            </a:r>
          </a:p>
          <a:p>
            <a:r>
              <a:rPr lang="en-US" dirty="0"/>
              <a:t>Blue Stockings Image taken from: http://www.111theatre.co.uk/new/</a:t>
            </a:r>
            <a:r>
              <a:rPr lang="en-US" dirty="0" err="1"/>
              <a:t>bluestockings.php</a:t>
            </a:r>
            <a:endParaRPr lang="en-US" dirty="0"/>
          </a:p>
          <a:p>
            <a:r>
              <a:rPr lang="en-US" dirty="0"/>
              <a:t>DNA Image taken from: http://</a:t>
            </a:r>
            <a:r>
              <a:rPr lang="en-US" dirty="0" err="1"/>
              <a:t>capitalt.org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/past-production/</a:t>
            </a:r>
            <a:r>
              <a:rPr lang="en-US" dirty="0" err="1"/>
              <a:t>dna</a:t>
            </a:r>
            <a:r>
              <a:rPr lang="en-US" dirty="0"/>
              <a:t>-by-</a:t>
            </a:r>
            <a:r>
              <a:rPr lang="en-US" dirty="0" err="1"/>
              <a:t>dennis</a:t>
            </a:r>
            <a:r>
              <a:rPr lang="en-US" dirty="0"/>
              <a:t>-</a:t>
            </a:r>
            <a:r>
              <a:rPr lang="en-US" dirty="0" err="1"/>
              <a:t>kelly</a:t>
            </a:r>
            <a:r>
              <a:rPr lang="en-US"/>
              <a:t>/5487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/>
              <a:t> and are all royalty free.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737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21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29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3BB9D-14ED-B746-A408-ED2631443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8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56A-1077-418D-80B9-8FF97D3CE9A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95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taken from </a:t>
            </a:r>
            <a:r>
              <a:rPr lang="en-US" dirty="0" err="1"/>
              <a:t>www.pixabay.com</a:t>
            </a:r>
            <a:r>
              <a:rPr lang="en-US" dirty="0"/>
              <a:t> and are all royalty free.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3BB9D-14ED-B746-A408-ED2631443F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6A74-434B-9646-9132-A1DAD27B5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F513E-5F24-F146-A308-2B4D1DC9A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A9290-947C-684B-A215-EF1B2908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0734-A9F6-4374-A2C0-90D8A79EB2C6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70E2-DE35-7A46-A89E-8A007F3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2C49-9ADF-4A42-AF2E-576EA6D6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FF8C-BFB6-8C40-86BB-3D135AC4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BD8AA-6C54-9240-A761-E0D974368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23B5-127F-214E-9B62-233CE43D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797E-0658-4D61-882C-94AB51218952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4AD0-38CC-214A-9211-234AD865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3D6A-A6B8-EE40-9EFD-D830A49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E172A5-D8B7-1443-803D-7969B825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9AEF9-114C-B548-8D5B-E28651183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7CE9A-2427-874C-8CB7-664D4DE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B9C2-821F-40B1-9A8D-3548659F78DC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EF8B-03A0-CA4F-A8CC-D83B1D91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82BC-601C-DC46-8637-9F9C5748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0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0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23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9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1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1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7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34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4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954-8D41-354E-8952-45E80BFD0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89D7C-41D9-C547-A18D-0B8880ED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2A43-E1E0-954D-8E99-9CF07873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0894-03FF-42C1-94BA-F21CAE56B745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FFD3-AE6C-0A4B-ABCD-3E24EE64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C782-ED7B-8A46-A65B-B57F15CD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0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53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56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7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5859-80A4-E340-AC7A-EB1C6F2B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5C9F4-ED12-8443-B8FE-B16CD3E4B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378B-654E-EE40-B703-A09A2AAF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1860-67BB-4789-89E5-18944158CC30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35729-67D3-0545-A850-0BB538DD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47820-10B3-F04D-B2AC-CBF33C94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4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6761-E26B-BB4B-BB46-5F2E6B06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C792-68D3-BE4C-9268-74D80EE2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FF87-C24A-944B-AB8A-655AC2245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9A581-798F-2543-8A87-22C193A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EF76-81B0-40E8-BD23-1BC9D16248B7}" type="datetime1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07A12-5C14-754C-B92C-C35BE2C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267A-04CF-BA44-B9B8-687EDA1F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CDEB-89A8-0C48-A3AE-97CEBE62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5C92D-948D-E94D-8D23-52C950BFB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BB897-08D2-0240-8141-987C39F3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8A0E-1EE1-5D43-879E-902003BCF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A4B66-5295-F24A-AAB5-B0EAF083E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0ABF9-011F-2647-A937-9D1B82D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93B8B-EDBA-407C-A0F1-4D7FB61343BD}" type="datetime1">
              <a:rPr lang="en-US" smtClean="0"/>
              <a:t>1/20/2021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5EF5B-F7A0-7C45-BB1A-787EC99E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187714-564A-EB41-B62B-67EAC4A8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5284-9758-904E-AF5D-2790100E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C907E-4A2C-D147-9722-3D103C54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8C2C-78A6-49D8-8C24-3C6D71CA42DD}" type="datetime1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B299A-68EB-0D40-AEB8-483AFD48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277E2-E966-5C45-B152-EFB740B0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6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EE300-4EE1-1943-A2B6-5F56FD12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0D01-0C5B-41C7-AD57-A5D423C27FDF}" type="datetime1">
              <a:rPr lang="en-US" smtClean="0"/>
              <a:t>1/20/2021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28C65-9F39-F949-AAB6-46AC9E5C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58B95-E610-DE46-AE1C-17414E4E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9C79-7588-9540-AD2C-FFFC672B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32401-1CA7-6744-820D-9AA0FA78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E758E-E5DD-EF43-82C7-8C4436DD0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4CE7F-C4B3-1249-9E85-823FA439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BB0D-7686-4D27-9E47-C4EB7AB7C016}" type="datetime1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F2340-3835-274E-8C65-33598552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70679-E06C-D84A-B703-A63D4F3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6680-BC97-1D48-B7FF-27903EEF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910B3-CF63-C241-AFE1-90D72F8E2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0F562-338C-9C47-9C91-D29F53A38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8F40A-5170-924C-B443-B9628C83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5E03-F9A5-47B5-963B-6C18B2567386}" type="datetime1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E26BA-BD8D-904D-8982-DEF26B33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D23E9-9424-884E-9129-826AFB8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18AC1-4088-024A-86B0-AE6E2C23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BCADC-0ADE-814E-BCE3-847A0C858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F92B-769D-7A46-874D-ADD598599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8983-E2D1-4E2D-8211-10D384D0F63C}" type="datetime1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01E86-FAE3-2640-AE17-F0B0E1D1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SHELDON SCHOOL DRAMA - UNITY AND LOYALTY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6439F-07AB-FC4E-9C4D-CC9B427E0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37D5-0AF2-234D-AA59-02BB21615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.png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3.mp4"/><Relationship Id="rId7" Type="http://schemas.openxmlformats.org/officeDocument/2006/relationships/image" Target="../media/image2.png"/><Relationship Id="rId2" Type="http://schemas.microsoft.com/office/2007/relationships/media" Target="../media/media13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12" Type="http://schemas.openxmlformats.org/officeDocument/2006/relationships/image" Target="../media/image27.jp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39.png"/><Relationship Id="rId10" Type="http://schemas.openxmlformats.org/officeDocument/2006/relationships/image" Target="../media/image37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jp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6.mp4"/><Relationship Id="rId7" Type="http://schemas.openxmlformats.org/officeDocument/2006/relationships/image" Target="../media/image2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20.mp4"/><Relationship Id="rId7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hyperlink" Target="mailto:Swhite@sheldonschool.co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4.mp4"/><Relationship Id="rId7" Type="http://schemas.openxmlformats.org/officeDocument/2006/relationships/image" Target="../media/image2.png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7.mp4"/><Relationship Id="rId7" Type="http://schemas.openxmlformats.org/officeDocument/2006/relationships/image" Target="../media/image2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122362"/>
            <a:ext cx="11630346" cy="21768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SHELOSHEN SCHOOL DRAMA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5C6D9-19A9-4475-B27E-452A1625CF75}"/>
              </a:ext>
            </a:extLst>
          </p:cNvPr>
          <p:cNvSpPr txBox="1"/>
          <p:nvPr/>
        </p:nvSpPr>
        <p:spPr>
          <a:xfrm>
            <a:off x="6321746" y="3299254"/>
            <a:ext cx="61468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24331AEF-9CFF-49E2-810E-E2BC787295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ransition spd="slow" advTm="48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141F1CC-6A53-4BCF-9127-AABB52E249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EEE8F11-3582-44B7-9869-F2D26D7DD9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1B2B49-7142-4CA8-A929-4671548E6A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604B0-5509-2842-9169-29032FF18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14" r="2" b="12637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FE2FA-ADEF-854D-8AD2-FB99FEDA5D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2" r="18785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E2E51-58E6-FA41-9886-C57F59CE1C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" r="21365" b="-1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3D3D9-24C8-9A4E-B55B-300AB363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981195" cy="1325563"/>
          </a:xfrm>
        </p:spPr>
        <p:txBody>
          <a:bodyPr>
            <a:normAutofit fontScale="90000"/>
          </a:bodyPr>
          <a:lstStyle/>
          <a:p>
            <a:r>
              <a:rPr lang="en-US"/>
              <a:t>Component 2: Performance From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AEA3-3093-2944-BFA0-3692CD88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GB" sz="1800"/>
              <a:t>Performance of two extracts from one play (students may contribute as performer or designer)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Assessment in Performance</a:t>
            </a:r>
            <a:endParaRPr lang="en-US" sz="1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4E2A3-A9DA-4AE2-882E-3FEAE31C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24ED7A8-1A5E-469D-88BE-504902F9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" y="6427465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D750914-6FAD-4882-BF63-BAFB1415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663440"/>
            <a:ext cx="4470717" cy="22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559FFB7B-A794-4991-98AA-D3A715099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1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A8551-F06F-DA46-9888-85E2F4E02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78" r="-3" b="19905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B4BF3-4682-C646-A84C-B66623D02B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13578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567CC-B651-3F40-8E79-2568CCF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US" dirty="0"/>
              <a:t>Component 3: Theatre Makers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CDE8A-94FC-C247-A103-7019462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Knowledge and understanding of drama and theatre</a:t>
            </a:r>
          </a:p>
          <a:p>
            <a:pPr fontAlgn="base"/>
            <a:r>
              <a:rPr lang="en-GB" sz="1800" dirty="0"/>
              <a:t>Study of one set play from a choice of six</a:t>
            </a:r>
          </a:p>
          <a:p>
            <a:pPr fontAlgn="base"/>
            <a:r>
              <a:rPr lang="en-GB" sz="1800" dirty="0"/>
              <a:t>Analysis and evaluation of the work of live theatre makers</a:t>
            </a:r>
          </a:p>
          <a:p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Exam lasting 1 hour and 45 minutes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10B64-5F3A-42B8-8B0F-395BD426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444AE6B6-AF5B-4948-9BBE-A4375987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5881CF4-08BC-48A8-9D7E-13CE4458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39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70D08-1C79-45C9-BF0F-54934EDDD3CF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297600" y="4320961"/>
            <a:ext cx="2894400" cy="2894400"/>
          </a:xfrm>
          <a:prstGeom prst="ellipse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B0567D4-6173-4A70-AAE2-CA2CE51F2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3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74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842647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4723A-674D-4AA5-B2C7-B3DD5E2B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7A01-D988-45DC-9913-160F46A36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112155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AAC92-2C15-412B-AF23-815B52223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320" y="0"/>
            <a:ext cx="3084843" cy="1847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A90AD866-712B-4C77-ADB2-2CD15F0C6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7463"/>
      </p:ext>
    </p:extLst>
  </p:cSld>
  <p:clrMapOvr>
    <a:masterClrMapping/>
  </p:clrMapOvr>
  <p:transition spd="slow" advTm="8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09FCDC6-76F7-4125-99D4-8D48A8DA8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931902" y="2145808"/>
            <a:ext cx="6328196" cy="3298222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786F8B1-6A62-4836-A395-CA44A61083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251205"/>
      </p:ext>
    </p:extLst>
  </p:cSld>
  <p:clrMapOvr>
    <a:masterClrMapping/>
  </p:clrMapOvr>
  <p:transition spd="slow" advTm="36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0" y="16579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078A229-E04C-224C-B48B-932C5B3608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69306" y="739886"/>
            <a:ext cx="2894400" cy="28944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3FE3A-59D2-8047-8D72-8EC08503B69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297600" y="3260043"/>
            <a:ext cx="2894400" cy="289440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EEDA65-8635-334A-9900-A1FF45CC6B8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382426" y="69459"/>
            <a:ext cx="2894400" cy="28944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D31404-2FA2-0842-A484-BE28D95FB8B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287559" y="3963600"/>
            <a:ext cx="2894400" cy="289440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688EC-847C-9F4C-A12E-98C35E2334D6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566" y="3378956"/>
            <a:ext cx="2894400" cy="2893884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071773-E42D-D749-9032-B7FC0009C19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964" y="3838646"/>
            <a:ext cx="2894400" cy="2894400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DC4821-3232-DD44-80DC-570A7A7E225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34398"/>
            <a:ext cx="2894400" cy="2894400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C751E3-B952-2B4F-B4F3-CC8CFF083D09}"/>
              </a:ext>
            </a:extLst>
          </p:cNvPr>
          <p:cNvSpPr txBox="1"/>
          <p:nvPr/>
        </p:nvSpPr>
        <p:spPr>
          <a:xfrm>
            <a:off x="5359567" y="2318492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4A565-3BD9-3C48-9A9F-39DC108F687E}"/>
              </a:ext>
            </a:extLst>
          </p:cNvPr>
          <p:cNvSpPr txBox="1"/>
          <p:nvPr/>
        </p:nvSpPr>
        <p:spPr>
          <a:xfrm>
            <a:off x="7949646" y="2595485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TEACHING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758D3D-C904-D742-A953-9701D88BC670}"/>
              </a:ext>
            </a:extLst>
          </p:cNvPr>
          <p:cNvSpPr txBox="1"/>
          <p:nvPr/>
        </p:nvSpPr>
        <p:spPr>
          <a:xfrm>
            <a:off x="8303567" y="5256827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MEDICINE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52B7D1-31ED-F046-8C15-CE952C4712A1}"/>
              </a:ext>
            </a:extLst>
          </p:cNvPr>
          <p:cNvSpPr txBox="1"/>
          <p:nvPr/>
        </p:nvSpPr>
        <p:spPr>
          <a:xfrm>
            <a:off x="6214600" y="611550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JOURNALISM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21157A-0D04-A74E-BEFB-5262B25A4834}"/>
              </a:ext>
            </a:extLst>
          </p:cNvPr>
          <p:cNvSpPr txBox="1"/>
          <p:nvPr/>
        </p:nvSpPr>
        <p:spPr>
          <a:xfrm>
            <a:off x="3986081" y="5510694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BUSINESS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A988FF-0ED5-F84A-AA48-9DFE05617453}"/>
              </a:ext>
            </a:extLst>
          </p:cNvPr>
          <p:cNvSpPr txBox="1"/>
          <p:nvPr/>
        </p:nvSpPr>
        <p:spPr>
          <a:xfrm>
            <a:off x="1626225" y="6015101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BANKING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F3C1AC-E02D-D643-8947-938A70588367}"/>
              </a:ext>
            </a:extLst>
          </p:cNvPr>
          <p:cNvSpPr txBox="1"/>
          <p:nvPr/>
        </p:nvSpPr>
        <p:spPr>
          <a:xfrm>
            <a:off x="-1089674" y="5501650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ACTING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2F0AD-07DF-4012-8F86-B63219B8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7C52-7637-4FD4-AB69-F84FF253DF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025" y="6324942"/>
            <a:ext cx="2444708" cy="4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4DB4C-9BE5-4E54-B791-6B6C65B55C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25164"/>
            <a:ext cx="3084843" cy="1847248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B9FCA01B-37D3-4EDA-99A3-C88442009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03950"/>
      </p:ext>
    </p:extLst>
  </p:cSld>
  <p:clrMapOvr>
    <a:masterClrMapping/>
  </p:clrMapOvr>
  <p:transition spd="slow" advTm="197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0AB7A7-AD40-A348-9A7C-11D7D1D010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r="1258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0060D0-3AA5-3745-8360-F6F4D9FD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5" y="1822084"/>
            <a:ext cx="4545439" cy="1515055"/>
          </a:xfrm>
          <a:effectLst>
            <a:glow rad="8382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Futura" panose="020B0602020204020303" pitchFamily="34" charset="-79"/>
                <a:cs typeface="Futura" panose="020B0602020204020303" pitchFamily="34" charset="-79"/>
              </a:rPr>
              <a:t>Where will GCSE Drama take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3B3-560F-3040-A27F-C13A6DF9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44" y="3429005"/>
            <a:ext cx="4886743" cy="30202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500" dirty="0"/>
          </a:p>
          <a:p>
            <a:pPr marL="0" indent="0" algn="ctr">
              <a:buNone/>
            </a:pPr>
            <a:r>
              <a:rPr lang="en-GB" sz="2400" dirty="0"/>
              <a:t>Anywhere!</a:t>
            </a:r>
          </a:p>
          <a:p>
            <a:pPr marL="0" indent="0" algn="ctr">
              <a:buNone/>
            </a:pPr>
            <a:r>
              <a:rPr lang="en-GB" sz="2400" u="sng" dirty="0"/>
              <a:t>All</a:t>
            </a:r>
            <a:r>
              <a:rPr lang="en-GB" sz="2400" dirty="0"/>
              <a:t> employers and university tutors are seeking to recruit individuals who can demonstrate key skills such as </a:t>
            </a:r>
            <a:r>
              <a:rPr lang="en-GB" sz="2400" b="1" dirty="0"/>
              <a:t>confidence</a:t>
            </a:r>
            <a:r>
              <a:rPr lang="en-GB" sz="2400" dirty="0"/>
              <a:t>, </a:t>
            </a:r>
            <a:r>
              <a:rPr lang="en-GB" sz="2400" b="1" dirty="0"/>
              <a:t>communication skills </a:t>
            </a:r>
            <a:r>
              <a:rPr lang="en-GB" sz="2400" dirty="0"/>
              <a:t>and </a:t>
            </a:r>
            <a:r>
              <a:rPr lang="en-GB" sz="2400" b="1" dirty="0"/>
              <a:t>leadership</a:t>
            </a:r>
            <a:r>
              <a:rPr lang="en-GB" sz="2400" dirty="0"/>
              <a:t>.</a:t>
            </a:r>
            <a:endParaRPr lang="en-US" sz="2400" dirty="0"/>
          </a:p>
          <a:p>
            <a:pPr marL="0" indent="0">
              <a:buNone/>
            </a:pPr>
            <a:endParaRPr lang="en-GB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6E6F4-3267-49D2-9DD7-3D6D4527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2827A-7337-4BA5-8BD2-4185B8DCF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66" y="6237976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335B9-7A3B-46EE-9E0E-81ED9CDC7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5515" y="4714240"/>
            <a:ext cx="4506484" cy="21437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703029CF-68E1-422E-B448-E84C38CC3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2733"/>
      </p:ext>
    </p:extLst>
  </p:cSld>
  <p:clrMapOvr>
    <a:masterClrMapping/>
  </p:clrMapOvr>
  <p:transition spd="slow" advTm="144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>
                      <a:alpha val="41000"/>
                    </a:prstClr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Employment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50800" dist="50800" dir="5400000" algn="ctr" rotWithShape="0">
                    <a:prstClr val="white"/>
                  </a:outerShdw>
                </a:effectLst>
                <a:uLnTx/>
                <a:uFillTx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Skills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4893310-EFCA-4C85-A484-22FB96E213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85628"/>
      </p:ext>
    </p:extLst>
  </p:cSld>
  <p:clrMapOvr>
    <a:masterClrMapping/>
  </p:clrMapOvr>
  <p:transition spd="slow" advTm="4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45362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372368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199375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199375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DFCE-F628-C24A-9BFF-D5C98A1FEA8A}"/>
              </a:ext>
            </a:extLst>
          </p:cNvPr>
          <p:cNvSpPr txBox="1"/>
          <p:nvPr/>
        </p:nvSpPr>
        <p:spPr>
          <a:xfrm>
            <a:off x="2133137" y="328357"/>
            <a:ext cx="847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Employment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AB5486-2CE1-46B4-84E8-1E873893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DB39F-913C-4CB0-A2E2-CE12DB37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20" y="6287719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323539-1EEB-4B9D-A076-D82A38DD6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26" y="6190406"/>
            <a:ext cx="4822354" cy="67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56FA4-0837-4674-B1EA-1BC7D81A7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" y="-41269"/>
            <a:ext cx="1981179" cy="1847248"/>
          </a:xfrm>
          <a:prstGeom prst="rect">
            <a:avLst/>
          </a:prstGeom>
        </p:spPr>
      </p:pic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E9AA242F-D077-4D32-A16B-AF178E42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53059"/>
      </p:ext>
    </p:extLst>
  </p:cSld>
  <p:clrMapOvr>
    <a:masterClrMapping/>
  </p:clrMapOvr>
  <p:transition spd="slow" advTm="14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787812"/>
          </a:xfrm>
        </p:spPr>
        <p:txBody>
          <a:bodyPr>
            <a:normAutofit fontScale="92500"/>
          </a:bodyPr>
          <a:lstStyle/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What is drama but life with the dull bits cut out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A. Hitchcock</a:t>
            </a:r>
          </a:p>
          <a:p>
            <a:endParaRPr lang="en-US" sz="3600" i="1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0513BD6-18F8-400A-BFE4-AF3B672A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1FC6BA-EDF0-4D34-9970-0A721458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ED13243E-7DCE-4CD3-A1FD-0B09F5EBF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56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7EBD9F67-B825-4631-8836-863E55C3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F93FEA-EFFB-4AD4-8E59-96848109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A25FAD4-EEC0-4CB6-BE1C-12246D27A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41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SHELDON SCHOOL DRAMA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C1EB040-6540-4421-85F6-E1F32B41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527433C-4A32-45C5-98A0-E80D46F7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020B015F-5695-4090-8AD9-D241648CB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9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PEA FACULTY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SHELDON SCHOOL DRAMA</a:t>
            </a:r>
          </a:p>
          <a:p>
            <a:pPr marL="0" indent="0">
              <a:buNone/>
            </a:pPr>
            <a:r>
              <a:rPr lang="en-GB" dirty="0"/>
              <a:t>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5A038-A46B-497C-85ED-E6A1D7CF431B}"/>
              </a:ext>
            </a:extLst>
          </p:cNvPr>
          <p:cNvSpPr txBox="1">
            <a:spLocks/>
          </p:cNvSpPr>
          <p:nvPr/>
        </p:nvSpPr>
        <p:spPr>
          <a:xfrm>
            <a:off x="236306" y="1"/>
            <a:ext cx="11630346" cy="424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Edexcel GCSE DRAMA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Futura" panose="020B0602020204020303" pitchFamily="34" charset="-79"/>
                <a:cs typeface="Futura" panose="020B0602020204020303" pitchFamily="34" charset="-79"/>
                <a:hlinkClick r:id="rId9"/>
              </a:rPr>
              <a:t>Swhite@sheldonschool.co.uk</a:t>
            </a:r>
            <a:endParaRPr lang="en-US" sz="5400" b="1" dirty="0">
              <a:solidFill>
                <a:prstClr val="black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" panose="020B0602020204020303" pitchFamily="34" charset="-79"/>
              <a:ea typeface="+mj-ea"/>
              <a:cs typeface="Futura" panose="020B0602020204020303" pitchFamily="34" charset="-79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EB1FB29C-72A2-4CFB-9653-9081C65B2AEA}"/>
              </a:ext>
            </a:extLst>
          </p:cNvPr>
          <p:cNvSpPr txBox="1">
            <a:spLocks/>
          </p:cNvSpPr>
          <p:nvPr/>
        </p:nvSpPr>
        <p:spPr>
          <a:xfrm>
            <a:off x="1524000" y="320793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A15143-BBAE-4722-8FBF-C5AA09CB64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867754"/>
      </p:ext>
    </p:extLst>
  </p:cSld>
  <p:clrMapOvr>
    <a:masterClrMapping/>
  </p:clrMapOvr>
  <p:transition spd="slow" advTm="14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9237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 lnSpcReduction="10000"/>
          </a:bodyPr>
          <a:lstStyle/>
          <a:p>
            <a:r>
              <a:rPr lang="en-US" sz="3600" i="1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 think there is no world without theatre</a:t>
            </a:r>
          </a:p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E. Bond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D0F7C-BDF0-4140-AD22-33CA6E4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SCHOOL DRAMA - UNITY AND LOYALTY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EEB0170D-0EE1-4DCB-8585-353F2E3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2D8F2C0-1AED-4C05-AB79-3EDEEC8F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B8345C84-3648-4D31-91FB-4F0649364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97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9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573E0C5-9E5D-4497-B2D0-CFAC934CA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38200" y="2890295"/>
            <a:ext cx="10515600" cy="1809248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924DEE7B-2919-4698-9956-A706825A6A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222886"/>
      </p:ext>
    </p:extLst>
  </p:cSld>
  <p:clrMapOvr>
    <a:masterClrMapping/>
  </p:clrMapOvr>
  <p:transition spd="slow" advTm="56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A7899-FF7E-2047-A7E4-B3FD33616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49" b="11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E08C31-02B8-7B43-A7BD-20FD0A01B4A2}"/>
              </a:ext>
            </a:extLst>
          </p:cNvPr>
          <p:cNvSpPr/>
          <p:nvPr/>
        </p:nvSpPr>
        <p:spPr>
          <a:xfrm>
            <a:off x="0" y="-13117"/>
            <a:ext cx="12192000" cy="685800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009A5-BD21-9244-8433-D53A8C1ABA49}"/>
              </a:ext>
            </a:extLst>
          </p:cNvPr>
          <p:cNvSpPr txBox="1"/>
          <p:nvPr/>
        </p:nvSpPr>
        <p:spPr>
          <a:xfrm>
            <a:off x="586458" y="2309953"/>
            <a:ext cx="497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Oral Communication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FE5BE-CCF0-8340-B164-0415DEC005C0}"/>
              </a:ext>
            </a:extLst>
          </p:cNvPr>
          <p:cNvSpPr txBox="1"/>
          <p:nvPr/>
        </p:nvSpPr>
        <p:spPr>
          <a:xfrm>
            <a:off x="413464" y="3148153"/>
            <a:ext cx="515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Creative Problem Solving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B3AD3-F2EE-884B-A1A7-EFAF2FABA88E}"/>
              </a:ext>
            </a:extLst>
          </p:cNvPr>
          <p:cNvSpPr txBox="1"/>
          <p:nvPr/>
        </p:nvSpPr>
        <p:spPr>
          <a:xfrm>
            <a:off x="240471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Team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04563-B313-8848-A157-B5B2F0F070E6}"/>
              </a:ext>
            </a:extLst>
          </p:cNvPr>
          <p:cNvSpPr txBox="1"/>
          <p:nvPr/>
        </p:nvSpPr>
        <p:spPr>
          <a:xfrm>
            <a:off x="6096010" y="23099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Deadlines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88312-5EE6-1649-A89E-3F302362A559}"/>
              </a:ext>
            </a:extLst>
          </p:cNvPr>
          <p:cNvSpPr txBox="1"/>
          <p:nvPr/>
        </p:nvSpPr>
        <p:spPr>
          <a:xfrm>
            <a:off x="6096010" y="31481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Adaptability and Flexibility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7D5BD-BBE2-BE43-BA90-D740D2A289FB}"/>
              </a:ext>
            </a:extLst>
          </p:cNvPr>
          <p:cNvSpPr txBox="1"/>
          <p:nvPr/>
        </p:nvSpPr>
        <p:spPr>
          <a:xfrm>
            <a:off x="6096010" y="39863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Working Under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DD007-A0B4-6649-A9E6-B6DB5EFA1CC8}"/>
              </a:ext>
            </a:extLst>
          </p:cNvPr>
          <p:cNvSpPr txBox="1"/>
          <p:nvPr/>
        </p:nvSpPr>
        <p:spPr>
          <a:xfrm>
            <a:off x="6038150" y="4824553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577DD-7A6E-3642-8A83-531CE7A05E9F}"/>
              </a:ext>
            </a:extLst>
          </p:cNvPr>
          <p:cNvSpPr txBox="1"/>
          <p:nvPr/>
        </p:nvSpPr>
        <p:spPr>
          <a:xfrm>
            <a:off x="240471" y="4826770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Self Discipline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EA053-50ED-714C-8729-889734E01B9A}"/>
              </a:ext>
            </a:extLst>
          </p:cNvPr>
          <p:cNvSpPr txBox="1"/>
          <p:nvPr/>
        </p:nvSpPr>
        <p:spPr>
          <a:xfrm>
            <a:off x="372368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Leadership Skills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EA0FA-CECD-5646-BBDD-156F5E27726C}"/>
              </a:ext>
            </a:extLst>
          </p:cNvPr>
          <p:cNvSpPr txBox="1"/>
          <p:nvPr/>
        </p:nvSpPr>
        <p:spPr>
          <a:xfrm>
            <a:off x="6096010" y="5667187"/>
            <a:ext cx="497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1397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Respect for Colleagues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89C80-6619-9F42-8B47-BF0EACB26719}"/>
              </a:ext>
            </a:extLst>
          </p:cNvPr>
          <p:cNvSpPr txBox="1"/>
          <p:nvPr/>
        </p:nvSpPr>
        <p:spPr>
          <a:xfrm>
            <a:off x="199375" y="328357"/>
            <a:ext cx="11677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>
                      <a:alpha val="41000"/>
                    </a:schemeClr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Key</a:t>
            </a:r>
            <a:r>
              <a:rPr lang="en-US" sz="6600" b="1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US" sz="6600" b="1" dirty="0"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latin typeface="Futura" panose="020B0602020204020303" pitchFamily="34" charset="-79"/>
                <a:cs typeface="Futura" panose="020B0602020204020303" pitchFamily="34" charset="-79"/>
              </a:rPr>
              <a:t>Skills In GCSE Drama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3E1AE-25B3-421B-8670-6D679C49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D44A9-995C-427F-84C7-5B2D83132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75" y="6249823"/>
            <a:ext cx="2444708" cy="426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467C5-C3EC-487A-AC9F-743AFE45F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46" y="6168168"/>
            <a:ext cx="4822354" cy="676715"/>
          </a:xfrm>
          <a:prstGeom prst="rect">
            <a:avLst/>
          </a:prstGeom>
        </p:spPr>
      </p:pic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9B39EFD1-E40F-4323-8E49-0282F6666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5245"/>
      </p:ext>
    </p:extLst>
  </p:cSld>
  <p:clrMapOvr>
    <a:masterClrMapping/>
  </p:clrMapOvr>
  <p:transition spd="slow" advTm="219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5B1DC-D918-394C-A527-DE1D0F2AF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0B1-6F66-984E-89A3-056DF142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06" y="1122362"/>
            <a:ext cx="11630346" cy="217689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Edexcel GCSE DRAMA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11A8DF-879D-2940-9CC9-18C2579F4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793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Building skills for life</a:t>
            </a:r>
          </a:p>
          <a:p>
            <a:endParaRPr lang="en-US" sz="3600" dirty="0">
              <a:solidFill>
                <a:srgbClr val="FFFF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B47B0-0581-4E2C-A6D0-F94D122E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571EAF4F-53B7-4554-9BC9-27D77D2F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4F5404-18E8-4D0E-BB2B-430D315A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34F8A92-B829-4C98-9348-701E95BE23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9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/>
              <a:t>WHAT’S IT MADE UP OF?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Edexcel GCSE Drama is made up from three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componentsWHAT</a:t>
            </a:r>
            <a:endParaRPr lang="en-GB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8E36219-D76D-43B9-ACC6-6A8CCAF56F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13777"/>
      </p:ext>
    </p:extLst>
  </p:cSld>
  <p:clrMapOvr>
    <a:masterClrMapping/>
  </p:clrMapOvr>
  <p:transition spd="slow" advTm="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DED49-83B1-AB4E-86CF-11B0704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Edexcel GCSE Drama is made up from three components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CE7FF-A9D9-42B5-BFE9-E20DE3191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04381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3644A-2D17-49EE-91FE-91647D81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9D53A-18A2-4B64-93AE-5E30D1BB8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01" y="6214531"/>
            <a:ext cx="2444708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AC070-21A6-489B-AA99-BBC00593A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084843" cy="1432560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1A54699E-DAE4-40E1-B5AF-374B84BBC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4070"/>
      </p:ext>
    </p:extLst>
  </p:cSld>
  <p:clrMapOvr>
    <a:masterClrMapping/>
  </p:clrMapOvr>
  <p:transition spd="slow" advTm="257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53C8E-1941-F348-A1F4-C7C26B1BB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51"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E5849-2A43-5248-949D-09F38605C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2" r="14162" b="-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A31DC-206C-2443-BC5B-F1001F88C4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" r="2102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A1FFE-9230-DC43-BC02-21D56592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Component 1: Devising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9E1EF-4850-5B4D-8D3D-EF06CA0C2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1800" dirty="0"/>
              <a:t>Create and develop a devised piece from a stimulus (free choice for centre).</a:t>
            </a:r>
          </a:p>
          <a:p>
            <a:pPr fontAlgn="base"/>
            <a:r>
              <a:rPr lang="en-GB" sz="1800" dirty="0"/>
              <a:t>Performance of this devised piece or design realisation for this performance. </a:t>
            </a:r>
          </a:p>
          <a:p>
            <a:pPr fontAlgn="base"/>
            <a:r>
              <a:rPr lang="en-GB" sz="1800" dirty="0"/>
              <a:t>Analyse and evaluate the devising process and performance.</a:t>
            </a:r>
          </a:p>
          <a:p>
            <a:pPr fontAlgn="base"/>
            <a:r>
              <a:rPr lang="en-GB" sz="1800" dirty="0"/>
              <a:t>Performer or designer routes available. </a:t>
            </a:r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Assessed in a Written Devising Log  worth 45 marks and a Devised Performance worth 15 marks.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3175D-8B4B-4949-9D59-9465A35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SHELDON SCHOOL DRAMA - UNITY AND LOYALTY</a:t>
            </a:r>
            <a:endParaRPr lang="en-US"/>
          </a:p>
        </p:txBody>
      </p:sp>
      <p:pic>
        <p:nvPicPr>
          <p:cNvPr id="11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9FAA9BBB-7F7C-4A0C-995D-B9C14636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6F1E90F-4610-4363-91EA-71BC766C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52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0155367A-781B-4EFF-9BA9-778FAF5EB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7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684</Words>
  <Application>Microsoft Office PowerPoint</Application>
  <PresentationFormat>Widescreen</PresentationFormat>
  <Paragraphs>132</Paragraphs>
  <Slides>20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Futura</vt:lpstr>
      <vt:lpstr>Futura Medium</vt:lpstr>
      <vt:lpstr>Office Theme</vt:lpstr>
      <vt:lpstr>1_Office Theme</vt:lpstr>
      <vt:lpstr>PEA FACULTY</vt:lpstr>
      <vt:lpstr>Edexcel GCSE DRAMA</vt:lpstr>
      <vt:lpstr>Edexcel GCSE DRAMA</vt:lpstr>
      <vt:lpstr>PowerPoint Presentation</vt:lpstr>
      <vt:lpstr>PowerPoint Presentation</vt:lpstr>
      <vt:lpstr>Edexcel GCSE DRAMA</vt:lpstr>
      <vt:lpstr>WHAT’S IT MADE UP OF?</vt:lpstr>
      <vt:lpstr>Edexcel GCSE Drama is made up from three components</vt:lpstr>
      <vt:lpstr>Component 1: Devising</vt:lpstr>
      <vt:lpstr>Component 2: Performance From Text</vt:lpstr>
      <vt:lpstr>Component 3: Theatre Makers in Practice</vt:lpstr>
      <vt:lpstr>Edexcel GCSE Drama is made up from three components</vt:lpstr>
      <vt:lpstr>PowerPoint Presentation</vt:lpstr>
      <vt:lpstr>Where will GCSE Drama take you?</vt:lpstr>
      <vt:lpstr>Where will GCSE Drama take you?</vt:lpstr>
      <vt:lpstr>PowerPoint Presentation</vt:lpstr>
      <vt:lpstr>PowerPoint Presentation</vt:lpstr>
      <vt:lpstr>Edexcel GCSE DRAMA</vt:lpstr>
      <vt:lpstr>Edexcel GCSE DRAMA</vt:lpstr>
      <vt:lpstr>PEA FACULTY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GCSE DRAMA</dc:title>
  <dc:creator>Joseph White</dc:creator>
  <cp:lastModifiedBy>Mr White</cp:lastModifiedBy>
  <cp:revision>13</cp:revision>
  <dcterms:created xsi:type="dcterms:W3CDTF">2020-11-21T17:04:20Z</dcterms:created>
  <dcterms:modified xsi:type="dcterms:W3CDTF">2021-01-20T09:45:07Z</dcterms:modified>
</cp:coreProperties>
</file>