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2" r:id="rId2"/>
    <p:sldId id="281" r:id="rId3"/>
    <p:sldId id="275" r:id="rId4"/>
    <p:sldId id="286" r:id="rId5"/>
    <p:sldId id="278" r:id="rId6"/>
    <p:sldId id="287" r:id="rId7"/>
    <p:sldId id="288" r:id="rId8"/>
    <p:sldId id="279" r:id="rId9"/>
    <p:sldId id="257" r:id="rId10"/>
    <p:sldId id="28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E9DED-761F-430B-A32D-3D289FF3BD29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321D4-0970-40E8-A124-2BDEC0623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119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2FA35-81B4-469D-85DC-14048BAA252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260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CE90F-D939-453C-AFA0-3468947297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DFFFAA-1426-4ED8-B68E-5CCC7C268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1128D-740C-4E33-8A80-2B6E71052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D9407-4F17-4249-8570-A884EA13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64C1C-14FC-40A7-82D5-5A66DB56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333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9716C-C506-40AE-B97F-4A460F04F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B7B40-D23E-44BD-B64C-C9AAE12814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43BD7-163A-4A66-AA8A-012F4225D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2A512-D0E9-46FC-9B93-8384350E2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20653-8D44-4C9A-8E82-EF397B90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93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4A3B90-3BB5-4A7E-987D-3ED7A3223E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C33B0-3B7D-4E53-87D3-DEC09A9CED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462EF-3A2E-4F2C-A9BD-3A7BE56AC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C8940-783E-48ED-84DF-222C3B468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1917D-2A70-4A6E-8FAB-E9BE4FCEC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89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929CD-1F96-4B2E-A716-F20FC2FAB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6195E-04BB-493E-B442-1A3333B84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B0240-1B32-47F9-B856-4C4A85626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B458-D65F-4A1E-88DF-EF4A43051F62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1B45B-FCD4-47FF-A64F-EF860FE86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CE859-0A15-4E89-968F-A3883F56E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0AC5B-24A5-4778-AFF5-EF4A1CF824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32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2F077833-2DFA-4EDC-AEC8-C23A4BC3D32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28C5E6-BCD9-49F8-8531-374B541E0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F8EB7-BBD4-482C-9610-A85829355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E33D3-76D6-4E9A-9F65-B38F4C17D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5F34C-3341-486B-A4BF-10C319068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F3B5C-354B-4D20-BD8E-0F2D1B740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55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33F3B-7BC0-40E8-8A9E-49421B2E1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05BCF-434B-47C6-A944-A560333A7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22005-0BE5-4F72-B4B9-BBED1BB58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7CB75-1846-434A-832F-202B1AD84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39501-0222-453F-8DBE-6525D2E03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28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06022-1107-47C2-9AA6-86A4DD1E1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5BE6E-A94B-48FE-B34E-0E1028487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5AA312-A8E5-41A2-8BEA-43C2EACDD3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7E2401-B77C-4B56-A82D-6CABCBAEB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DB443A-93C4-46DE-BE68-B645E8EF1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054AB-18BB-46FD-ADB4-57227A981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35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F8BC2-BD26-4FD0-9970-30F37E194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7D2B5-2AB4-488B-8E36-BEBAB530D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9F0E80-12A8-40C9-9936-38FE00977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E563E7-66B6-45A0-AA07-A89F4FB145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EE986-55CF-4DC6-B101-38EB6F3D2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AF50FD-AA5A-4B4A-AE54-CB361B8B3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A68C1F-5E9B-4B28-8352-AF5309A59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129FD2-6186-4DFE-9C2C-5209793AB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026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999CC-057B-4D2C-91C2-2D9F58778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DE3184-5816-432C-A51A-BE8A03819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4332E-5B98-47D0-BFB2-BC1AC4658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CB12B8-1C7A-4437-B1C1-CFB70BB39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98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85C46A-CAE4-4EDD-98F3-57EC21046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A75740-CFD1-45FB-AFF8-68B4F612F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12B7F-147F-4F69-BFCA-433774A2C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720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E9006-A60F-4651-9254-C676A87EF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DC642-15E1-4E2E-ACF3-93A1692D5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AD6087-EA15-4E2D-8D2D-7B72EF4586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62258B-CBF9-4576-B945-F738D1236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0FBBC-0341-4E18-979F-6C454EBA1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5C3D0-8675-48D6-9721-7CEF97E85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528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9B1C1-4745-4FC1-8A5B-0AE327433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FCFB94-AEC5-4D72-9C97-7E4FAE5588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367754-175F-4727-97DF-967C1B7BC9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B0BA29-6CD8-4D52-8CF9-F85D4BF34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E179D-1FB5-48F2-A8F1-C635D9376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AEC499-5CB1-4844-A5DC-3F7F8F787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66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>
            <a:extLst>
              <a:ext uri="{FF2B5EF4-FFF2-40B4-BE49-F238E27FC236}">
                <a16:creationId xmlns:a16="http://schemas.microsoft.com/office/drawing/2014/main" id="{6DE3996B-B632-495B-B2BD-F06EBC9D42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id="{5A2C3143-2082-448B-86B4-D866234CA2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243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 descr="C:\Users\corlans\AppData\Local\Microsoft\Windows\Temporary Internet Files\Content.IE5\P6FQHV7Z\sheldon logo.jpg">
            <a:extLst>
              <a:ext uri="{FF2B5EF4-FFF2-40B4-BE49-F238E27FC236}">
                <a16:creationId xmlns:a16="http://schemas.microsoft.com/office/drawing/2014/main" id="{B731457A-256D-41EB-ABE1-BE074C0212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0D5DB4-D892-40C5-B185-EC172CBCB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B58E9-C3E2-4E12-BCF3-6BD426322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3C49D-B53B-43A4-8CD8-731F390BFD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44622-BAA9-48AE-8300-506D4781F16E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F81D8-B36C-4572-9D68-A72311EE62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37F11-9154-45C1-9BD1-5297C7014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72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1719A31-3ADE-4C34-BE2A-E09F7949AFD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34754" cy="52850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9" name="Google Shape;130;p3">
            <a:extLst>
              <a:ext uri="{FF2B5EF4-FFF2-40B4-BE49-F238E27FC236}">
                <a16:creationId xmlns:a16="http://schemas.microsoft.com/office/drawing/2014/main" id="{0FC9D148-D820-44FE-87A4-462226C5309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2531" y="864043"/>
            <a:ext cx="4870441" cy="512991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31;p3">
            <a:extLst>
              <a:ext uri="{FF2B5EF4-FFF2-40B4-BE49-F238E27FC236}">
                <a16:creationId xmlns:a16="http://schemas.microsoft.com/office/drawing/2014/main" id="{FC013942-769F-4A6C-89F8-D7591BCAE32D}"/>
              </a:ext>
            </a:extLst>
          </p:cNvPr>
          <p:cNvSpPr txBox="1">
            <a:spLocks/>
          </p:cNvSpPr>
          <p:nvPr/>
        </p:nvSpPr>
        <p:spPr>
          <a:xfrm>
            <a:off x="5183802" y="1593387"/>
            <a:ext cx="1887900" cy="994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r>
              <a:rPr lang="en-GB" b="1" dirty="0">
                <a:solidFill>
                  <a:srgbClr val="980000"/>
                </a:solidFill>
              </a:rPr>
              <a:t>Creative iMedia</a:t>
            </a:r>
          </a:p>
        </p:txBody>
      </p:sp>
      <p:sp>
        <p:nvSpPr>
          <p:cNvPr id="10" name="Google Shape;132;p3">
            <a:extLst>
              <a:ext uri="{FF2B5EF4-FFF2-40B4-BE49-F238E27FC236}">
                <a16:creationId xmlns:a16="http://schemas.microsoft.com/office/drawing/2014/main" id="{339040DE-4F45-48A7-98AB-8FBF923D464D}"/>
              </a:ext>
            </a:extLst>
          </p:cNvPr>
          <p:cNvSpPr txBox="1">
            <a:spLocks/>
          </p:cNvSpPr>
          <p:nvPr/>
        </p:nvSpPr>
        <p:spPr>
          <a:xfrm>
            <a:off x="4467225" y="3737012"/>
            <a:ext cx="3324225" cy="19970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dirty="0">
                <a:solidFill>
                  <a:srgbClr val="980000"/>
                </a:solidFill>
              </a:rPr>
              <a:t>Creative and logical</a:t>
            </a:r>
            <a:endParaRPr lang="en-GB" sz="36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dirty="0">
                <a:solidFill>
                  <a:srgbClr val="980000"/>
                </a:solidFill>
              </a:rPr>
              <a:t> thinker, enjoy problem solving, able to stick to </a:t>
            </a:r>
            <a:r>
              <a:rPr lang="en-GB" sz="1600" b="1" dirty="0">
                <a:solidFill>
                  <a:srgbClr val="980000"/>
                </a:solidFill>
              </a:rPr>
              <a:t>deadlines and targets</a:t>
            </a:r>
            <a:r>
              <a:rPr lang="en-GB" sz="1600" dirty="0">
                <a:solidFill>
                  <a:srgbClr val="980000"/>
                </a:solidFill>
              </a:rPr>
              <a:t>. Good literacy skills.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en-GB" sz="1600" dirty="0">
              <a:solidFill>
                <a:srgbClr val="98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dirty="0">
                <a:solidFill>
                  <a:srgbClr val="C00000"/>
                </a:solidFill>
              </a:rPr>
              <a:t>Be able to think creatively, innovatively, analytically, logically and critically. </a:t>
            </a:r>
            <a:endParaRPr lang="en-GB" sz="18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845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471"/>
    </mc:Choice>
    <mc:Fallback xmlns="">
      <p:transition spd="slow" advTm="494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3047" objId="12"/>
        <p14:stopEvt time="48771" objId="1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352A5-8B63-4898-9157-356B13053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0720" y="365125"/>
            <a:ext cx="9403080" cy="1325563"/>
          </a:xfrm>
        </p:spPr>
        <p:txBody>
          <a:bodyPr/>
          <a:lstStyle/>
          <a:p>
            <a:r>
              <a:rPr lang="en-GB" b="1" dirty="0">
                <a:latin typeface="Abadi Extra Light" panose="020B0204020104020204" pitchFamily="34" charset="0"/>
              </a:rPr>
              <a:t>Where could this take me?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78AB9-810F-4158-BB60-005A89DA8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GB" dirty="0">
                <a:latin typeface="Abadi Extra Light" panose="020B0204020104020204" pitchFamily="34" charset="0"/>
              </a:rPr>
              <a:t>Advertising Manager</a:t>
            </a:r>
          </a:p>
          <a:p>
            <a:pPr marL="0" indent="0" algn="ctr">
              <a:buNone/>
            </a:pPr>
            <a:r>
              <a:rPr lang="en-GB" dirty="0">
                <a:latin typeface="Abadi Extra Light" panose="020B0204020104020204" pitchFamily="34" charset="0"/>
              </a:rPr>
              <a:t>Digital Graphic Designer</a:t>
            </a:r>
          </a:p>
          <a:p>
            <a:pPr marL="0" indent="0" algn="ctr">
              <a:buNone/>
            </a:pPr>
            <a:r>
              <a:rPr lang="en-GB" dirty="0">
                <a:latin typeface="Abadi Extra Light" panose="020B0204020104020204" pitchFamily="34" charset="0"/>
              </a:rPr>
              <a:t>Digital Imaging Manager</a:t>
            </a:r>
          </a:p>
          <a:p>
            <a:pPr marL="0" indent="0" algn="ctr">
              <a:buNone/>
            </a:pPr>
            <a:r>
              <a:rPr lang="en-GB" dirty="0">
                <a:latin typeface="Abadi Extra Light" panose="020B0204020104020204" pitchFamily="34" charset="0"/>
              </a:rPr>
              <a:t>Digital Video Editor</a:t>
            </a:r>
          </a:p>
          <a:p>
            <a:pPr marL="0" indent="0" algn="ctr">
              <a:buNone/>
            </a:pPr>
            <a:r>
              <a:rPr lang="en-GB" dirty="0">
                <a:latin typeface="Abadi Extra Light" panose="020B0204020104020204" pitchFamily="34" charset="0"/>
              </a:rPr>
              <a:t>E-business Consultant / Manager</a:t>
            </a:r>
          </a:p>
          <a:p>
            <a:pPr marL="0" indent="0" algn="ctr">
              <a:buNone/>
            </a:pPr>
            <a:r>
              <a:rPr lang="en-GB" dirty="0">
                <a:latin typeface="Abadi Extra Light" panose="020B0204020104020204" pitchFamily="34" charset="0"/>
              </a:rPr>
              <a:t>Film Maker / Director</a:t>
            </a:r>
          </a:p>
          <a:p>
            <a:pPr marL="0" indent="0" algn="ctr">
              <a:buNone/>
            </a:pPr>
            <a:r>
              <a:rPr lang="en-GB" dirty="0">
                <a:latin typeface="Abadi Extra Light" panose="020B0204020104020204" pitchFamily="34" charset="0"/>
              </a:rPr>
              <a:t>Marketing Expert / Manager</a:t>
            </a:r>
          </a:p>
          <a:p>
            <a:pPr marL="0" indent="0" algn="ctr">
              <a:buNone/>
            </a:pPr>
            <a:r>
              <a:rPr lang="en-GB" dirty="0">
                <a:latin typeface="Abadi Extra Light" panose="020B0204020104020204" pitchFamily="34" charset="0"/>
              </a:rPr>
              <a:t>Multimedia Designer</a:t>
            </a:r>
          </a:p>
          <a:p>
            <a:pPr marL="0" indent="0" algn="ctr">
              <a:buNone/>
            </a:pPr>
            <a:r>
              <a:rPr lang="en-GB" dirty="0">
                <a:latin typeface="Abadi Extra Light" panose="020B0204020104020204" pitchFamily="34" charset="0"/>
              </a:rPr>
              <a:t>Online Database Manager</a:t>
            </a:r>
          </a:p>
          <a:p>
            <a:pPr marL="0" indent="0" algn="ctr">
              <a:buNone/>
            </a:pPr>
            <a:r>
              <a:rPr lang="en-GB" dirty="0">
                <a:latin typeface="Abadi Extra Light" panose="020B0204020104020204" pitchFamily="34" charset="0"/>
              </a:rPr>
              <a:t>Photographer</a:t>
            </a:r>
          </a:p>
          <a:p>
            <a:pPr marL="0" indent="0" algn="ctr">
              <a:buNone/>
            </a:pPr>
            <a:r>
              <a:rPr lang="en-GB" dirty="0">
                <a:latin typeface="Abadi Extra Light" panose="020B0204020104020204" pitchFamily="34" charset="0"/>
              </a:rPr>
              <a:t>Public Relations Manager</a:t>
            </a:r>
          </a:p>
          <a:p>
            <a:pPr marL="0" indent="0" algn="ctr">
              <a:buNone/>
            </a:pPr>
            <a:r>
              <a:rPr lang="en-GB" dirty="0">
                <a:latin typeface="Abadi Extra Light" panose="020B0204020104020204" pitchFamily="34" charset="0"/>
              </a:rPr>
              <a:t>Project Management</a:t>
            </a:r>
          </a:p>
          <a:p>
            <a:pPr marL="0" indent="0" algn="ctr">
              <a:buNone/>
            </a:pPr>
            <a:r>
              <a:rPr lang="en-GB" dirty="0">
                <a:latin typeface="Abadi Extra Light" panose="020B0204020104020204" pitchFamily="34" charset="0"/>
              </a:rPr>
              <a:t>Technology Support Specialist</a:t>
            </a:r>
          </a:p>
          <a:p>
            <a:pPr marL="0" indent="0" algn="ctr">
              <a:buNone/>
            </a:pPr>
            <a:r>
              <a:rPr lang="en-GB" dirty="0">
                <a:latin typeface="Abadi Extra Light" panose="020B0204020104020204" pitchFamily="34" charset="0"/>
              </a:rPr>
              <a:t>Web Developer / Manager</a:t>
            </a:r>
          </a:p>
          <a:p>
            <a:pPr marL="0" indent="0" algn="ctr">
              <a:buNone/>
            </a:pPr>
            <a:r>
              <a:rPr lang="en-GB" dirty="0">
                <a:latin typeface="Abadi Extra Light" panose="020B0204020104020204" pitchFamily="34" charset="0"/>
              </a:rPr>
              <a:t>Or maybe the job just doesn't exist yet.....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1906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1719A31-3ADE-4C34-BE2A-E09F7949AFD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34754" cy="52850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Google Shape;121;p2">
            <a:extLst>
              <a:ext uri="{FF2B5EF4-FFF2-40B4-BE49-F238E27FC236}">
                <a16:creationId xmlns:a16="http://schemas.microsoft.com/office/drawing/2014/main" id="{045BA01F-7BC8-4F2A-A295-C2AE33A10D2A}"/>
              </a:ext>
            </a:extLst>
          </p:cNvPr>
          <p:cNvSpPr txBox="1">
            <a:spLocks/>
          </p:cNvSpPr>
          <p:nvPr/>
        </p:nvSpPr>
        <p:spPr>
          <a:xfrm>
            <a:off x="998290" y="973123"/>
            <a:ext cx="10150679" cy="4697835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r>
              <a:rPr lang="en-GB" sz="4000" dirty="0">
                <a:latin typeface="Abadi Extra Light" panose="020B0204020104020204" pitchFamily="34" charset="0"/>
              </a:rPr>
              <a:t>OCR Cambridge National in Creative iMedia is about: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b="1" dirty="0">
                <a:latin typeface="Abadi Extra Light" panose="020B0204020104020204" pitchFamily="34" charset="0"/>
              </a:rPr>
              <a:t>The OCR Cambridge National in Creative iMedia equips students with the </a:t>
            </a:r>
            <a:r>
              <a:rPr lang="en-GB" sz="2400" b="1" dirty="0">
                <a:solidFill>
                  <a:srgbClr val="7030A0"/>
                </a:solidFill>
                <a:latin typeface="Abadi Extra Light" panose="020B0204020104020204" pitchFamily="34" charset="0"/>
              </a:rPr>
              <a:t>wide range </a:t>
            </a:r>
            <a:r>
              <a:rPr lang="en-GB" sz="2400" b="1" dirty="0">
                <a:latin typeface="Abadi Extra Light" panose="020B0204020104020204" pitchFamily="34" charset="0"/>
              </a:rPr>
              <a:t>of </a:t>
            </a:r>
            <a:r>
              <a:rPr lang="en-GB" sz="2400" b="1" dirty="0">
                <a:solidFill>
                  <a:srgbClr val="0070C0"/>
                </a:solidFill>
                <a:latin typeface="Abadi Extra Light" panose="020B0204020104020204" pitchFamily="34" charset="0"/>
              </a:rPr>
              <a:t>knowledge</a:t>
            </a:r>
            <a:r>
              <a:rPr lang="en-GB" sz="2400" b="1" dirty="0">
                <a:latin typeface="Abadi Extra Light" panose="020B0204020104020204" pitchFamily="34" charset="0"/>
              </a:rPr>
              <a:t> and </a:t>
            </a:r>
            <a:r>
              <a:rPr lang="en-GB" sz="2400" b="1" dirty="0">
                <a:solidFill>
                  <a:srgbClr val="C00000"/>
                </a:solidFill>
                <a:latin typeface="Abadi Extra Light" panose="020B0204020104020204" pitchFamily="34" charset="0"/>
              </a:rPr>
              <a:t>skills</a:t>
            </a:r>
            <a:r>
              <a:rPr lang="en-GB" sz="2400" b="1" dirty="0">
                <a:latin typeface="Abadi Extra Light" panose="020B0204020104020204" pitchFamily="34" charset="0"/>
              </a:rPr>
              <a:t> needed to work in the 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creative digital media sector</a:t>
            </a:r>
            <a:r>
              <a:rPr lang="en-GB" sz="2400" b="1" dirty="0">
                <a:latin typeface="Abadi Extra Light" panose="020B0204020104020204" pitchFamily="34" charset="0"/>
              </a:rPr>
              <a:t>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b="1" dirty="0">
                <a:latin typeface="Abadi Extra Light" panose="020B0204020104020204" pitchFamily="34" charset="0"/>
              </a:rPr>
              <a:t>They start at pre-production and develop their skills through practical assignments as they create final multimedia products.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b="1" dirty="0">
                <a:latin typeface="Abadi Extra Light" panose="020B0204020104020204" pitchFamily="34" charset="0"/>
              </a:rPr>
              <a:t>Creative iMedia focuses on the 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creative use of IT </a:t>
            </a:r>
            <a:r>
              <a:rPr lang="en-GB" sz="2400" b="1" dirty="0">
                <a:latin typeface="Abadi Extra Light" panose="020B0204020104020204" pitchFamily="34" charset="0"/>
              </a:rPr>
              <a:t>to produce 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media products</a:t>
            </a:r>
            <a:r>
              <a:rPr lang="en-GB" sz="2400" b="1" dirty="0">
                <a:latin typeface="Abadi Extra Light" panose="020B0204020104020204" pitchFamily="34" charset="0"/>
              </a:rPr>
              <a:t>. </a:t>
            </a:r>
            <a:endParaRPr lang="en-GB" sz="2400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32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12"/>
    </mc:Choice>
    <mc:Fallback xmlns="">
      <p:transition spd="slow" advTm="385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187" objId="25"/>
        <p14:stopEvt time="37494" objId="25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1719A31-3ADE-4C34-BE2A-E09F7949AFD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34754" cy="52850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69B286-D99E-48AD-B994-A466451CE05E}"/>
              </a:ext>
            </a:extLst>
          </p:cNvPr>
          <p:cNvSpPr txBox="1"/>
          <p:nvPr/>
        </p:nvSpPr>
        <p:spPr>
          <a:xfrm>
            <a:off x="739514" y="1478297"/>
            <a:ext cx="111556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For this qualification, students must achieve three units: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one externally assessed (</a:t>
            </a:r>
            <a:r>
              <a:rPr lang="en-GB" i="1" dirty="0"/>
              <a:t>Mandatory</a:t>
            </a:r>
            <a:r>
              <a:rPr lang="en-GB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and two Non Examined Assessment (NEA) units (1 </a:t>
            </a:r>
            <a:r>
              <a:rPr lang="en-GB" i="1" dirty="0"/>
              <a:t>Mandatory and 1 optional</a:t>
            </a:r>
            <a:r>
              <a:rPr lang="en-GB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AAB3A0-D82E-4B3D-B91E-643A648C9E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24" t="59200" r="56175" b="35517"/>
          <a:stretch/>
        </p:blipFill>
        <p:spPr>
          <a:xfrm>
            <a:off x="865457" y="2884911"/>
            <a:ext cx="4527647" cy="8817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490519-0D53-49F2-A668-0CA9B59D0F8A}"/>
              </a:ext>
            </a:extLst>
          </p:cNvPr>
          <p:cNvSpPr txBox="1"/>
          <p:nvPr/>
        </p:nvSpPr>
        <p:spPr>
          <a:xfrm>
            <a:off x="1450848" y="264252"/>
            <a:ext cx="9034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Key information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D16B84C-874D-427A-AD03-F7B481EA2F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24" t="72019" r="31111" b="20000"/>
          <a:stretch/>
        </p:blipFill>
        <p:spPr>
          <a:xfrm>
            <a:off x="865457" y="4437510"/>
            <a:ext cx="9468267" cy="129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7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93"/>
    </mc:Choice>
    <mc:Fallback xmlns="">
      <p:transition spd="slow" advTm="30593"/>
    </mc:Fallback>
  </mc:AlternateContent>
  <p:extLst>
    <p:ext uri="{E180D4A7-C9FB-4DFB-919C-405C955672EB}">
      <p14:showEvtLst xmlns:p14="http://schemas.microsoft.com/office/powerpoint/2010/main">
        <p14:playEvt time="0" objId="36"/>
        <p14:stopEvt time="29502" objId="36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A1719A31-3ADE-4C34-BE2A-E09F7949AFD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34754" cy="52850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Partial Circle 19">
            <a:extLst>
              <a:ext uri="{FF2B5EF4-FFF2-40B4-BE49-F238E27FC236}">
                <a16:creationId xmlns:a16="http://schemas.microsoft.com/office/drawing/2014/main" id="{6A6E50BC-3848-481B-8C4A-AC193687B831}"/>
              </a:ext>
            </a:extLst>
          </p:cNvPr>
          <p:cNvSpPr/>
          <p:nvPr/>
        </p:nvSpPr>
        <p:spPr>
          <a:xfrm rot="5400000">
            <a:off x="3700340" y="1623032"/>
            <a:ext cx="4325106" cy="4261976"/>
          </a:xfrm>
          <a:prstGeom prst="pie">
            <a:avLst>
              <a:gd name="adj1" fmla="val 10795800"/>
              <a:gd name="adj2" fmla="val 5400162"/>
            </a:avLst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F2D0AF-9069-454A-8F35-1F074D063A00}"/>
              </a:ext>
            </a:extLst>
          </p:cNvPr>
          <p:cNvSpPr/>
          <p:nvPr/>
        </p:nvSpPr>
        <p:spPr>
          <a:xfrm>
            <a:off x="6012100" y="3498465"/>
            <a:ext cx="1683404" cy="10994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badi Extra Light" panose="020B0204020104020204" pitchFamily="34" charset="0"/>
              </a:rPr>
              <a:t>Coursework Unit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Abadi Extra Light" panose="020B0204020104020204" pitchFamily="34" charset="0"/>
              </a:rPr>
              <a:t>60%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3CC333-0814-4F3D-81E4-9C235BCED040}"/>
              </a:ext>
            </a:extLst>
          </p:cNvPr>
          <p:cNvSpPr/>
          <p:nvPr/>
        </p:nvSpPr>
        <p:spPr>
          <a:xfrm>
            <a:off x="4222096" y="2350680"/>
            <a:ext cx="1683404" cy="1147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badi Extra Light" panose="020B0204020104020204" pitchFamily="34" charset="0"/>
              </a:rPr>
              <a:t>Exam 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Abadi Extra Light" panose="020B0204020104020204" pitchFamily="34" charset="0"/>
              </a:rPr>
              <a:t>Unit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Abadi Extra Light" panose="020B0204020104020204" pitchFamily="34" charset="0"/>
              </a:rPr>
              <a:t>40%</a:t>
            </a:r>
          </a:p>
        </p:txBody>
      </p:sp>
      <p:sp>
        <p:nvSpPr>
          <p:cNvPr id="10" name="Partial Circle 9">
            <a:extLst>
              <a:ext uri="{FF2B5EF4-FFF2-40B4-BE49-F238E27FC236}">
                <a16:creationId xmlns:a16="http://schemas.microsoft.com/office/drawing/2014/main" id="{C999A916-EBF1-405C-AC22-C00296E8E01B}"/>
              </a:ext>
            </a:extLst>
          </p:cNvPr>
          <p:cNvSpPr/>
          <p:nvPr/>
        </p:nvSpPr>
        <p:spPr>
          <a:xfrm rot="10800000">
            <a:off x="3736098" y="1569628"/>
            <a:ext cx="4257783" cy="4321087"/>
          </a:xfrm>
          <a:prstGeom prst="pie">
            <a:avLst>
              <a:gd name="adj1" fmla="val 18958612"/>
              <a:gd name="adj2" fmla="val 5400162"/>
            </a:avLst>
          </a:prstGeom>
          <a:solidFill>
            <a:srgbClr val="00B0F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007375-5D16-4D18-8D3E-D8B305AAD5BC}"/>
              </a:ext>
            </a:extLst>
          </p:cNvPr>
          <p:cNvSpPr/>
          <p:nvPr/>
        </p:nvSpPr>
        <p:spPr>
          <a:xfrm>
            <a:off x="4035994" y="2759321"/>
            <a:ext cx="1683404" cy="10994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badi Extra Light" panose="020B0204020104020204" pitchFamily="34" charset="0"/>
              </a:rPr>
              <a:t>Examination Unit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Abadi Extra Light" panose="020B0204020104020204" pitchFamily="34" charset="0"/>
              </a:rPr>
              <a:t>40%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C4D1BA-4353-4361-9EEA-5D3E534888AC}"/>
              </a:ext>
            </a:extLst>
          </p:cNvPr>
          <p:cNvSpPr/>
          <p:nvPr/>
        </p:nvSpPr>
        <p:spPr>
          <a:xfrm>
            <a:off x="8102506" y="2495550"/>
            <a:ext cx="3984651" cy="2397683"/>
          </a:xfrm>
          <a:prstGeom prst="rect">
            <a:avLst/>
          </a:prstGeom>
          <a:noFill/>
          <a:ln w="28575">
            <a:solidFill>
              <a:srgbClr val="00B0F0"/>
            </a:solidFill>
            <a:prstDash val="lg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5F0E493-042B-4E05-ABD8-455001C3C293}"/>
              </a:ext>
            </a:extLst>
          </p:cNvPr>
          <p:cNvGraphicFramePr>
            <a:graphicFrameLocks noGrp="1"/>
          </p:cNvGraphicFramePr>
          <p:nvPr/>
        </p:nvGraphicFramePr>
        <p:xfrm>
          <a:off x="8199397" y="2600406"/>
          <a:ext cx="3811628" cy="21996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905814">
                  <a:extLst>
                    <a:ext uri="{9D8B030D-6E8A-4147-A177-3AD203B41FA5}">
                      <a16:colId xmlns:a16="http://schemas.microsoft.com/office/drawing/2014/main" val="1252375126"/>
                    </a:ext>
                  </a:extLst>
                </a:gridCol>
                <a:gridCol w="1905814">
                  <a:extLst>
                    <a:ext uri="{9D8B030D-6E8A-4147-A177-3AD203B41FA5}">
                      <a16:colId xmlns:a16="http://schemas.microsoft.com/office/drawing/2014/main" val="12637998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Mandatory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Optional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081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i="1" dirty="0">
                          <a:latin typeface="Abadi Extra Light" panose="020B0204020104020204" pitchFamily="34" charset="0"/>
                        </a:rPr>
                        <a:t>Unit R093: </a:t>
                      </a:r>
                      <a:r>
                        <a:rPr lang="en-GB" dirty="0">
                          <a:latin typeface="Abadi Extra Light" panose="020B0204020104020204" pitchFamily="34" charset="0"/>
                        </a:rPr>
                        <a:t>Creative iMedia in the media industry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>
                          <a:latin typeface="Abadi Extra Light" panose="020B0204020104020204" pitchFamily="34" charset="0"/>
                        </a:rPr>
                        <a:t>Unit R097: </a:t>
                      </a:r>
                      <a:r>
                        <a:rPr lang="en-GB" dirty="0">
                          <a:latin typeface="Abadi Extra Light" panose="020B0204020104020204" pitchFamily="34" charset="0"/>
                        </a:rPr>
                        <a:t>Interactive digital media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194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i="1" dirty="0">
                          <a:latin typeface="Abadi Extra Light" panose="020B0204020104020204" pitchFamily="34" charset="0"/>
                        </a:rPr>
                        <a:t>Unit R094: </a:t>
                      </a:r>
                      <a:r>
                        <a:rPr lang="en-GB" dirty="0">
                          <a:latin typeface="Abadi Extra Light" panose="020B0204020104020204" pitchFamily="34" charset="0"/>
                        </a:rPr>
                        <a:t>Visual identity and digital graphics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badi Extra Light" panose="020B0204020104020204" pitchFamily="34" charset="0"/>
                        </a:rPr>
                        <a:t>Unit R098: </a:t>
                      </a:r>
                      <a:r>
                        <a:rPr lang="en-GB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badi Extra Light" panose="020B0204020104020204" pitchFamily="34" charset="0"/>
                        </a:rPr>
                        <a:t>Visual imaging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0502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932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93"/>
    </mc:Choice>
    <mc:Fallback xmlns="">
      <p:transition spd="slow" advTm="30593"/>
    </mc:Fallback>
  </mc:AlternateContent>
  <p:extLst>
    <p:ext uri="{E180D4A7-C9FB-4DFB-919C-405C955672EB}">
      <p14:showEvtLst xmlns:p14="http://schemas.microsoft.com/office/powerpoint/2010/main">
        <p14:playEvt time="0" objId="36"/>
        <p14:stopEvt time="29502" objId="36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8285633-1850-4661-A947-AE6DA10661B7}"/>
              </a:ext>
            </a:extLst>
          </p:cNvPr>
          <p:cNvCxnSpPr>
            <a:cxnSpLocks/>
          </p:cNvCxnSpPr>
          <p:nvPr/>
        </p:nvCxnSpPr>
        <p:spPr>
          <a:xfrm flipH="1">
            <a:off x="3693162" y="2318393"/>
            <a:ext cx="77296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B3D9F419-5482-485C-81B1-EAE40D0ACEA5}"/>
              </a:ext>
            </a:extLst>
          </p:cNvPr>
          <p:cNvSpPr/>
          <p:nvPr/>
        </p:nvSpPr>
        <p:spPr>
          <a:xfrm>
            <a:off x="-19423" y="1778466"/>
            <a:ext cx="3712585" cy="4321088"/>
          </a:xfrm>
          <a:prstGeom prst="rect">
            <a:avLst/>
          </a:prstGeom>
          <a:noFill/>
          <a:ln w="28575">
            <a:solidFill>
              <a:srgbClr val="92D050"/>
            </a:solidFill>
            <a:prstDash val="lg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Abadi Extra Light" panose="020B0204020104020204" pitchFamily="34" charset="0"/>
              </a:rPr>
              <a:t>Unit R093</a:t>
            </a:r>
            <a:r>
              <a:rPr lang="en-GB" b="1" i="1" dirty="0">
                <a:solidFill>
                  <a:srgbClr val="C00000"/>
                </a:solidFill>
                <a:latin typeface="Abadi Extra Light" panose="020B0204020104020204" pitchFamily="34" charset="0"/>
              </a:rPr>
              <a:t>: </a:t>
            </a:r>
            <a:r>
              <a:rPr lang="en-GB" b="1" i="1" dirty="0">
                <a:solidFill>
                  <a:srgbClr val="FF0000"/>
                </a:solidFill>
                <a:latin typeface="Abadi Extra Light" panose="020B0204020104020204" pitchFamily="34" charset="0"/>
              </a:rPr>
              <a:t>Creative iMedia in the media industry</a:t>
            </a:r>
          </a:p>
          <a:p>
            <a:endParaRPr lang="en-GB" b="1" dirty="0">
              <a:solidFill>
                <a:schemeClr val="tx1"/>
              </a:solidFill>
              <a:latin typeface="Abadi Extra Light" panose="020B0204020104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b="1" dirty="0">
                <a:solidFill>
                  <a:srgbClr val="FF0000"/>
                </a:solidFill>
                <a:latin typeface="Abadi Extra Light" panose="020B0204020104020204" pitchFamily="34" charset="0"/>
              </a:rPr>
              <a:t>Exam Unit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b="1" dirty="0">
                <a:solidFill>
                  <a:srgbClr val="FF0000"/>
                </a:solidFill>
                <a:latin typeface="Abadi Extra Light" panose="020B0204020104020204" pitchFamily="34" charset="0"/>
              </a:rPr>
              <a:t>Worth 40% - 48GLH - 70 marks – 1h30min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b="1" dirty="0">
                <a:solidFill>
                  <a:srgbClr val="FF0000"/>
                </a:solidFill>
                <a:latin typeface="Abadi Extra Light" panose="020B0204020104020204" pitchFamily="34" charset="0"/>
              </a:rPr>
              <a:t>Sect 1 – 10mks, 2 &gt; 60 </a:t>
            </a:r>
            <a:r>
              <a:rPr lang="en-GB" b="1" dirty="0" err="1">
                <a:solidFill>
                  <a:srgbClr val="FF0000"/>
                </a:solidFill>
                <a:latin typeface="Abadi Extra Light" panose="020B0204020104020204" pitchFamily="34" charset="0"/>
              </a:rPr>
              <a:t>mks</a:t>
            </a:r>
            <a:endParaRPr lang="en-GB" b="1" dirty="0">
              <a:solidFill>
                <a:srgbClr val="FF0000"/>
              </a:solidFill>
              <a:latin typeface="Abadi Extra Light" panose="020B0204020104020204" pitchFamily="34" charset="0"/>
            </a:endParaRPr>
          </a:p>
          <a:p>
            <a:pPr marL="714375" indent="-34290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  <a:latin typeface="Abadi Extra Light" panose="020B0204020104020204" pitchFamily="34" charset="0"/>
              </a:rPr>
              <a:t>Topic area 1: The media industry</a:t>
            </a:r>
          </a:p>
          <a:p>
            <a:pPr marL="714375" indent="-34290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  <a:latin typeface="Abadi Extra Light" panose="020B0204020104020204" pitchFamily="34" charset="0"/>
              </a:rPr>
              <a:t>Topic area 2: Factors influencing product design</a:t>
            </a:r>
          </a:p>
          <a:p>
            <a:pPr marL="714375" indent="-34290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  <a:latin typeface="Abadi Extra Light" panose="020B0204020104020204" pitchFamily="34" charset="0"/>
              </a:rPr>
              <a:t>Topic area 3: Pre-production planning</a:t>
            </a:r>
          </a:p>
          <a:p>
            <a:pPr marL="714375" indent="-34290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  <a:latin typeface="Abadi Extra Light" panose="020B0204020104020204" pitchFamily="34" charset="0"/>
              </a:rPr>
              <a:t>Topic area 4: Distribution considerations</a:t>
            </a:r>
          </a:p>
        </p:txBody>
      </p:sp>
      <p:sp>
        <p:nvSpPr>
          <p:cNvPr id="26" name="Partial Circle 25">
            <a:extLst>
              <a:ext uri="{FF2B5EF4-FFF2-40B4-BE49-F238E27FC236}">
                <a16:creationId xmlns:a16="http://schemas.microsoft.com/office/drawing/2014/main" id="{59B476C4-BEE0-41D2-9DDE-57F9811CF4DF}"/>
              </a:ext>
            </a:extLst>
          </p:cNvPr>
          <p:cNvSpPr/>
          <p:nvPr/>
        </p:nvSpPr>
        <p:spPr>
          <a:xfrm rot="5400000">
            <a:off x="3885165" y="1599106"/>
            <a:ext cx="4325106" cy="4261976"/>
          </a:xfrm>
          <a:prstGeom prst="pie">
            <a:avLst>
              <a:gd name="adj1" fmla="val 10795800"/>
              <a:gd name="adj2" fmla="val 5400162"/>
            </a:avLst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2AA1783-D153-468E-A4D5-6117776BC1D0}"/>
              </a:ext>
            </a:extLst>
          </p:cNvPr>
          <p:cNvSpPr/>
          <p:nvPr/>
        </p:nvSpPr>
        <p:spPr>
          <a:xfrm>
            <a:off x="6202600" y="3498465"/>
            <a:ext cx="1683404" cy="10994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badi Extra Light" panose="020B0204020104020204" pitchFamily="34" charset="0"/>
              </a:rPr>
              <a:t>Coursework Unit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Abadi Extra Light" panose="020B0204020104020204" pitchFamily="34" charset="0"/>
              </a:rPr>
              <a:t>60%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E3FDAB1-A09A-421B-8048-170ED74D801E}"/>
              </a:ext>
            </a:extLst>
          </p:cNvPr>
          <p:cNvSpPr/>
          <p:nvPr/>
        </p:nvSpPr>
        <p:spPr>
          <a:xfrm>
            <a:off x="4412596" y="2350680"/>
            <a:ext cx="1683404" cy="1147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badi Extra Light" panose="020B0204020104020204" pitchFamily="34" charset="0"/>
              </a:rPr>
              <a:t>Exam 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Abadi Extra Light" panose="020B0204020104020204" pitchFamily="34" charset="0"/>
              </a:rPr>
              <a:t>Unit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Abadi Extra Light" panose="020B0204020104020204" pitchFamily="34" charset="0"/>
              </a:rPr>
              <a:t>40%</a:t>
            </a:r>
          </a:p>
        </p:txBody>
      </p:sp>
      <p:sp>
        <p:nvSpPr>
          <p:cNvPr id="29" name="Partial Circle 28">
            <a:extLst>
              <a:ext uri="{FF2B5EF4-FFF2-40B4-BE49-F238E27FC236}">
                <a16:creationId xmlns:a16="http://schemas.microsoft.com/office/drawing/2014/main" id="{E58986C5-C5B9-4150-B4A8-3ED04FA0BFCE}"/>
              </a:ext>
            </a:extLst>
          </p:cNvPr>
          <p:cNvSpPr/>
          <p:nvPr/>
        </p:nvSpPr>
        <p:spPr>
          <a:xfrm rot="10800000">
            <a:off x="3926598" y="1569628"/>
            <a:ext cx="4257783" cy="4321087"/>
          </a:xfrm>
          <a:prstGeom prst="pie">
            <a:avLst>
              <a:gd name="adj1" fmla="val 18958612"/>
              <a:gd name="adj2" fmla="val 5400162"/>
            </a:avLst>
          </a:prstGeom>
          <a:solidFill>
            <a:srgbClr val="00B0F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67CB871-91EA-4505-B4F2-74878DBB8F18}"/>
              </a:ext>
            </a:extLst>
          </p:cNvPr>
          <p:cNvSpPr/>
          <p:nvPr/>
        </p:nvSpPr>
        <p:spPr>
          <a:xfrm>
            <a:off x="4226494" y="2759321"/>
            <a:ext cx="1683404" cy="10994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badi Extra Light" panose="020B0204020104020204" pitchFamily="34" charset="0"/>
              </a:rPr>
              <a:t>Examination Unit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Abadi Extra Light" panose="020B0204020104020204" pitchFamily="34" charset="0"/>
              </a:rPr>
              <a:t>40%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F7EF477-0E54-4141-B32E-CDD19CB6AB7D}"/>
              </a:ext>
            </a:extLst>
          </p:cNvPr>
          <p:cNvSpPr/>
          <p:nvPr/>
        </p:nvSpPr>
        <p:spPr>
          <a:xfrm>
            <a:off x="9279613" y="3234212"/>
            <a:ext cx="1764788" cy="1727932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Abadi Extra Light" panose="020B0204020104020204" pitchFamily="34" charset="0"/>
              </a:rPr>
              <a:t>Mandatory</a:t>
            </a:r>
          </a:p>
          <a:p>
            <a:pPr algn="ctr"/>
            <a:endParaRPr lang="en-GB" sz="2400" b="1" dirty="0">
              <a:solidFill>
                <a:srgbClr val="FF0000"/>
              </a:solidFill>
              <a:latin typeface="Abadi Extra Light" panose="020B0204020104020204" pitchFamily="34" charset="0"/>
            </a:endParaRPr>
          </a:p>
          <a:p>
            <a:pPr algn="ctr"/>
            <a:r>
              <a:rPr lang="en-GB" dirty="0">
                <a:solidFill>
                  <a:srgbClr val="FF0000"/>
                </a:solidFill>
                <a:highlight>
                  <a:srgbClr val="FFFF00"/>
                </a:highlight>
                <a:latin typeface="Abadi Extra Light" panose="020B0204020104020204" pitchFamily="34" charset="0"/>
              </a:rPr>
              <a:t>OCR set and marked</a:t>
            </a:r>
          </a:p>
        </p:txBody>
      </p:sp>
    </p:spTree>
    <p:extLst>
      <p:ext uri="{BB962C8B-B14F-4D97-AF65-F5344CB8AC3E}">
        <p14:creationId xmlns:p14="http://schemas.microsoft.com/office/powerpoint/2010/main" val="178001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85"/>
    </mc:Choice>
    <mc:Fallback xmlns="">
      <p:transition spd="slow" advTm="28785"/>
    </mc:Fallback>
  </mc:AlternateContent>
  <p:extLst>
    <p:ext uri="{E180D4A7-C9FB-4DFB-919C-405C955672EB}">
      <p14:showEvtLst xmlns:p14="http://schemas.microsoft.com/office/powerpoint/2010/main">
        <p14:playEvt time="0" objId="34"/>
        <p14:stopEvt time="27130" objId="34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8285633-1850-4661-A947-AE6DA10661B7}"/>
              </a:ext>
            </a:extLst>
          </p:cNvPr>
          <p:cNvCxnSpPr>
            <a:cxnSpLocks/>
          </p:cNvCxnSpPr>
          <p:nvPr/>
        </p:nvCxnSpPr>
        <p:spPr>
          <a:xfrm flipV="1">
            <a:off x="7650743" y="2205708"/>
            <a:ext cx="878493" cy="1348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B3D9F419-5482-485C-81B1-EAE40D0ACEA5}"/>
              </a:ext>
            </a:extLst>
          </p:cNvPr>
          <p:cNvSpPr/>
          <p:nvPr/>
        </p:nvSpPr>
        <p:spPr>
          <a:xfrm>
            <a:off x="8460671" y="0"/>
            <a:ext cx="3731329" cy="4781725"/>
          </a:xfrm>
          <a:prstGeom prst="rect">
            <a:avLst/>
          </a:prstGeom>
          <a:noFill/>
          <a:ln w="28575">
            <a:solidFill>
              <a:srgbClr val="00B0F0"/>
            </a:solidFill>
            <a:prstDash val="lg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00000"/>
                </a:solidFill>
                <a:latin typeface="Abadi Extra Light" panose="020B0204020104020204" pitchFamily="34" charset="0"/>
              </a:rPr>
              <a:t>Unit R094: </a:t>
            </a:r>
            <a:r>
              <a:rPr lang="en-GB" sz="2000" b="1" i="1" dirty="0">
                <a:solidFill>
                  <a:srgbClr val="FF0000"/>
                </a:solidFill>
                <a:latin typeface="Abadi Extra Light" panose="020B0204020104020204" pitchFamily="34" charset="0"/>
              </a:rPr>
              <a:t>Visual identity and digital graphics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GB" sz="2000" dirty="0">
              <a:solidFill>
                <a:schemeClr val="tx1"/>
              </a:solidFill>
              <a:latin typeface="Abadi Extra Light" panose="020B0204020104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000" b="1" dirty="0">
                <a:solidFill>
                  <a:srgbClr val="C00000"/>
                </a:solidFill>
                <a:latin typeface="Abadi Extra Light" panose="020B0204020104020204" pitchFamily="34" charset="0"/>
              </a:rPr>
              <a:t>Coursework Unit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000" b="1" dirty="0">
                <a:solidFill>
                  <a:srgbClr val="C00000"/>
                </a:solidFill>
                <a:latin typeface="Abadi Extra Light" panose="020B0204020104020204" pitchFamily="34" charset="0"/>
              </a:rPr>
              <a:t>Worth 25% - 50 marks – 30GLH - 10-12 hours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70C0"/>
                </a:solidFill>
                <a:latin typeface="Abadi Extra Light" panose="020B0204020104020204" pitchFamily="34" charset="0"/>
              </a:rPr>
              <a:t>2 practical tasks</a:t>
            </a:r>
          </a:p>
          <a:p>
            <a:pPr marL="539750" indent="-182563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Topic area 1: Develop visual identity</a:t>
            </a:r>
          </a:p>
          <a:p>
            <a:pPr marL="539750" indent="-182563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Topic area 2: Plan digital graphics for products</a:t>
            </a:r>
          </a:p>
          <a:p>
            <a:pPr marL="539750" indent="-182563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Topic area 3: Create visual identity and digital graphics</a:t>
            </a:r>
          </a:p>
        </p:txBody>
      </p:sp>
      <p:sp>
        <p:nvSpPr>
          <p:cNvPr id="25" name="Partial Circle 24">
            <a:extLst>
              <a:ext uri="{FF2B5EF4-FFF2-40B4-BE49-F238E27FC236}">
                <a16:creationId xmlns:a16="http://schemas.microsoft.com/office/drawing/2014/main" id="{CF093B94-870E-4FED-8CBB-1BE16618A59A}"/>
              </a:ext>
            </a:extLst>
          </p:cNvPr>
          <p:cNvSpPr/>
          <p:nvPr/>
        </p:nvSpPr>
        <p:spPr>
          <a:xfrm rot="5400000">
            <a:off x="3885165" y="1599106"/>
            <a:ext cx="4325106" cy="4261976"/>
          </a:xfrm>
          <a:prstGeom prst="pie">
            <a:avLst>
              <a:gd name="adj1" fmla="val 10795800"/>
              <a:gd name="adj2" fmla="val 5400162"/>
            </a:avLst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A99E239-C6C0-4D41-8CD1-9E6DC4E35E34}"/>
              </a:ext>
            </a:extLst>
          </p:cNvPr>
          <p:cNvSpPr/>
          <p:nvPr/>
        </p:nvSpPr>
        <p:spPr>
          <a:xfrm>
            <a:off x="6202600" y="3498465"/>
            <a:ext cx="1683404" cy="10994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badi Extra Light" panose="020B0204020104020204" pitchFamily="34" charset="0"/>
              </a:rPr>
              <a:t>Coursework Unit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Abadi Extra Light" panose="020B0204020104020204" pitchFamily="34" charset="0"/>
              </a:rPr>
              <a:t>60%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09A0D45-3726-4A95-B353-B6417A182286}"/>
              </a:ext>
            </a:extLst>
          </p:cNvPr>
          <p:cNvSpPr/>
          <p:nvPr/>
        </p:nvSpPr>
        <p:spPr>
          <a:xfrm>
            <a:off x="4412596" y="2350680"/>
            <a:ext cx="1683404" cy="1147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badi Extra Light" panose="020B0204020104020204" pitchFamily="34" charset="0"/>
              </a:rPr>
              <a:t>Exam 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Abadi Extra Light" panose="020B0204020104020204" pitchFamily="34" charset="0"/>
              </a:rPr>
              <a:t>Unit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Abadi Extra Light" panose="020B0204020104020204" pitchFamily="34" charset="0"/>
              </a:rPr>
              <a:t>40%</a:t>
            </a:r>
          </a:p>
        </p:txBody>
      </p:sp>
      <p:sp>
        <p:nvSpPr>
          <p:cNvPr id="28" name="Partial Circle 27">
            <a:extLst>
              <a:ext uri="{FF2B5EF4-FFF2-40B4-BE49-F238E27FC236}">
                <a16:creationId xmlns:a16="http://schemas.microsoft.com/office/drawing/2014/main" id="{0675518A-E15B-472A-B312-3BCDF7F30382}"/>
              </a:ext>
            </a:extLst>
          </p:cNvPr>
          <p:cNvSpPr/>
          <p:nvPr/>
        </p:nvSpPr>
        <p:spPr>
          <a:xfrm rot="10800000">
            <a:off x="3926598" y="1569628"/>
            <a:ext cx="4257783" cy="4321087"/>
          </a:xfrm>
          <a:prstGeom prst="pie">
            <a:avLst>
              <a:gd name="adj1" fmla="val 18958612"/>
              <a:gd name="adj2" fmla="val 5400162"/>
            </a:avLst>
          </a:prstGeom>
          <a:solidFill>
            <a:srgbClr val="00B0F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E2A862C-5D16-4B00-835E-ABB3BFD884F5}"/>
              </a:ext>
            </a:extLst>
          </p:cNvPr>
          <p:cNvSpPr/>
          <p:nvPr/>
        </p:nvSpPr>
        <p:spPr>
          <a:xfrm>
            <a:off x="4226494" y="2759321"/>
            <a:ext cx="1683404" cy="10994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badi Extra Light" panose="020B0204020104020204" pitchFamily="34" charset="0"/>
              </a:rPr>
              <a:t>Examination Unit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Abadi Extra Light" panose="020B0204020104020204" pitchFamily="34" charset="0"/>
              </a:rPr>
              <a:t>40%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6DD72F8-7AA2-43FF-8B3B-E37A017D4BF0}"/>
              </a:ext>
            </a:extLst>
          </p:cNvPr>
          <p:cNvSpPr/>
          <p:nvPr/>
        </p:nvSpPr>
        <p:spPr>
          <a:xfrm>
            <a:off x="1040488" y="2759320"/>
            <a:ext cx="1764788" cy="2714887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Abadi Extra Light" panose="020B0204020104020204" pitchFamily="34" charset="0"/>
              </a:rPr>
              <a:t>Mandatory</a:t>
            </a:r>
            <a:endParaRPr lang="en-GB" sz="2400" b="1" dirty="0">
              <a:solidFill>
                <a:srgbClr val="FF0000"/>
              </a:solidFill>
              <a:latin typeface="Abadi Extra Light" panose="020B0204020104020204" pitchFamily="34" charset="0"/>
            </a:endParaRPr>
          </a:p>
          <a:p>
            <a:pPr algn="ctr"/>
            <a:endParaRPr lang="en-GB" sz="2400" b="1" dirty="0">
              <a:solidFill>
                <a:srgbClr val="FF0000"/>
              </a:solidFill>
              <a:latin typeface="Abadi Extra Light" panose="020B0204020104020204" pitchFamily="34" charset="0"/>
            </a:endParaRPr>
          </a:p>
          <a:p>
            <a:pPr algn="ctr"/>
            <a:r>
              <a:rPr lang="en-GB" sz="2000" b="1" dirty="0">
                <a:solidFill>
                  <a:srgbClr val="7030A0"/>
                </a:solidFill>
                <a:latin typeface="Abadi Extra Light" panose="020B0204020104020204" pitchFamily="34" charset="0"/>
              </a:rPr>
              <a:t> - Internally assessed </a:t>
            </a:r>
          </a:p>
          <a:p>
            <a:pPr algn="ctr"/>
            <a:endParaRPr lang="en-GB" sz="2000" b="1" dirty="0">
              <a:solidFill>
                <a:srgbClr val="FF0000"/>
              </a:solidFill>
              <a:latin typeface="Abadi Extra Light" panose="020B0204020104020204" pitchFamily="34" charset="0"/>
            </a:endParaRPr>
          </a:p>
          <a:p>
            <a:pPr algn="ctr"/>
            <a:r>
              <a:rPr lang="en-GB" sz="2000" dirty="0">
                <a:solidFill>
                  <a:srgbClr val="FF0000"/>
                </a:solidFill>
                <a:latin typeface="Abadi Extra Light" panose="020B0204020104020204" pitchFamily="34" charset="0"/>
              </a:rPr>
              <a:t>- </a:t>
            </a:r>
            <a:r>
              <a:rPr lang="en-GB" sz="2000" b="1" dirty="0">
                <a:solidFill>
                  <a:srgbClr val="FF0000"/>
                </a:solidFill>
                <a:latin typeface="Abadi Extra Light" panose="020B0204020104020204" pitchFamily="34" charset="0"/>
              </a:rPr>
              <a:t>OCR moderated</a:t>
            </a:r>
          </a:p>
        </p:txBody>
      </p:sp>
    </p:spTree>
    <p:extLst>
      <p:ext uri="{BB962C8B-B14F-4D97-AF65-F5344CB8AC3E}">
        <p14:creationId xmlns:p14="http://schemas.microsoft.com/office/powerpoint/2010/main" val="90209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23"/>
    </mc:Choice>
    <mc:Fallback xmlns="">
      <p:transition spd="slow" advTm="25123"/>
    </mc:Fallback>
  </mc:AlternateContent>
  <p:extLst>
    <p:ext uri="{E180D4A7-C9FB-4DFB-919C-405C955672EB}">
      <p14:showEvtLst xmlns:p14="http://schemas.microsoft.com/office/powerpoint/2010/main">
        <p14:playEvt time="0" objId="33"/>
        <p14:stopEvt time="24110" objId="33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EEE20C9-135E-4A56-8664-8EBE7514F961}"/>
              </a:ext>
            </a:extLst>
          </p:cNvPr>
          <p:cNvGrpSpPr/>
          <p:nvPr/>
        </p:nvGrpSpPr>
        <p:grpSpPr>
          <a:xfrm>
            <a:off x="4693918" y="69669"/>
            <a:ext cx="3753396" cy="6788331"/>
            <a:chOff x="5590901" y="0"/>
            <a:chExt cx="2830287" cy="527739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7ABCCA1-F106-413C-8098-45DF7DF2DC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3786" t="27048" r="63000" b="10349"/>
            <a:stretch/>
          </p:blipFill>
          <p:spPr>
            <a:xfrm>
              <a:off x="5590902" y="0"/>
              <a:ext cx="2830286" cy="429332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8F86376-F508-4192-A9AF-E18A80C70D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786" t="26794" r="63000" b="58857"/>
            <a:stretch/>
          </p:blipFill>
          <p:spPr>
            <a:xfrm>
              <a:off x="5590901" y="4293325"/>
              <a:ext cx="2830287" cy="984068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106FEE4-A0B8-4376-89EB-156B21B09DA9}"/>
              </a:ext>
            </a:extLst>
          </p:cNvPr>
          <p:cNvSpPr txBox="1"/>
          <p:nvPr/>
        </p:nvSpPr>
        <p:spPr>
          <a:xfrm>
            <a:off x="679269" y="2002971"/>
            <a:ext cx="34311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 are 5 optional units to choose from.</a:t>
            </a:r>
          </a:p>
          <a:p>
            <a:r>
              <a:rPr lang="en-GB" dirty="0"/>
              <a:t>Due to the limited amount of teachers, we have chosen to teach R097 as it is a natural continuation of the topics taught in KS3 in Sheldon.</a:t>
            </a:r>
          </a:p>
        </p:txBody>
      </p:sp>
    </p:spTree>
    <p:extLst>
      <p:ext uri="{BB962C8B-B14F-4D97-AF65-F5344CB8AC3E}">
        <p14:creationId xmlns:p14="http://schemas.microsoft.com/office/powerpoint/2010/main" val="3998835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8285633-1850-4661-A947-AE6DA10661B7}"/>
              </a:ext>
            </a:extLst>
          </p:cNvPr>
          <p:cNvCxnSpPr>
            <a:cxnSpLocks/>
          </p:cNvCxnSpPr>
          <p:nvPr/>
        </p:nvCxnSpPr>
        <p:spPr>
          <a:xfrm flipV="1">
            <a:off x="7650743" y="2205708"/>
            <a:ext cx="878493" cy="1348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B3D9F419-5482-485C-81B1-EAE40D0ACEA5}"/>
              </a:ext>
            </a:extLst>
          </p:cNvPr>
          <p:cNvSpPr/>
          <p:nvPr/>
        </p:nvSpPr>
        <p:spPr>
          <a:xfrm>
            <a:off x="8646773" y="-2177"/>
            <a:ext cx="3545227" cy="4981303"/>
          </a:xfrm>
          <a:prstGeom prst="rect">
            <a:avLst/>
          </a:prstGeom>
          <a:noFill/>
          <a:ln w="28575">
            <a:solidFill>
              <a:srgbClr val="00B0F0"/>
            </a:solidFill>
            <a:prstDash val="lg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rgbClr val="C00000"/>
                </a:solidFill>
                <a:latin typeface="Abadi Extra Light" panose="020B0204020104020204" pitchFamily="34" charset="0"/>
              </a:rPr>
              <a:t>Unit R097: </a:t>
            </a:r>
            <a:r>
              <a:rPr lang="en-GB" sz="2200" b="1" i="1" dirty="0">
                <a:solidFill>
                  <a:srgbClr val="FF0000"/>
                </a:solidFill>
                <a:latin typeface="Abadi Extra Light" panose="020B0204020104020204" pitchFamily="34" charset="0"/>
              </a:rPr>
              <a:t>Interactive digital media</a:t>
            </a:r>
          </a:p>
          <a:p>
            <a:endParaRPr lang="en-GB" sz="2200" dirty="0">
              <a:solidFill>
                <a:schemeClr val="tx1"/>
              </a:solidFill>
              <a:latin typeface="Abadi Extra Light" panose="020B0204020104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200" b="1" dirty="0">
                <a:solidFill>
                  <a:srgbClr val="0070C0"/>
                </a:solidFill>
                <a:latin typeface="Abadi Extra Light" panose="020B0204020104020204" pitchFamily="34" charset="0"/>
              </a:rPr>
              <a:t>Coursework Unit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200" b="1" dirty="0">
                <a:solidFill>
                  <a:srgbClr val="0070C0"/>
                </a:solidFill>
                <a:latin typeface="Abadi Extra Light" panose="020B0204020104020204" pitchFamily="34" charset="0"/>
              </a:rPr>
              <a:t>Worth 35%</a:t>
            </a:r>
          </a:p>
          <a:p>
            <a:pPr marL="627063" indent="-255588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badi Extra Light" panose="020B0204020104020204" pitchFamily="34" charset="0"/>
              </a:rPr>
              <a:t>Topic area 1: Plan interactive digital media</a:t>
            </a:r>
          </a:p>
          <a:p>
            <a:pPr marL="627063" indent="-255588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badi Extra Light" panose="020B0204020104020204" pitchFamily="34" charset="0"/>
              </a:rPr>
              <a:t>Topic area 2: Create interactive digital media</a:t>
            </a:r>
          </a:p>
          <a:p>
            <a:pPr marL="627063" indent="-255588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badi Extra Light" panose="020B0204020104020204" pitchFamily="34" charset="0"/>
              </a:rPr>
              <a:t>Topic area 3: Review interactive digital media</a:t>
            </a:r>
          </a:p>
        </p:txBody>
      </p:sp>
      <p:sp>
        <p:nvSpPr>
          <p:cNvPr id="25" name="Partial Circle 24">
            <a:extLst>
              <a:ext uri="{FF2B5EF4-FFF2-40B4-BE49-F238E27FC236}">
                <a16:creationId xmlns:a16="http://schemas.microsoft.com/office/drawing/2014/main" id="{CF093B94-870E-4FED-8CBB-1BE16618A59A}"/>
              </a:ext>
            </a:extLst>
          </p:cNvPr>
          <p:cNvSpPr/>
          <p:nvPr/>
        </p:nvSpPr>
        <p:spPr>
          <a:xfrm rot="5400000">
            <a:off x="3885165" y="1599106"/>
            <a:ext cx="4325106" cy="4261976"/>
          </a:xfrm>
          <a:prstGeom prst="pie">
            <a:avLst>
              <a:gd name="adj1" fmla="val 10795800"/>
              <a:gd name="adj2" fmla="val 5400162"/>
            </a:avLst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A99E239-C6C0-4D41-8CD1-9E6DC4E35E34}"/>
              </a:ext>
            </a:extLst>
          </p:cNvPr>
          <p:cNvSpPr/>
          <p:nvPr/>
        </p:nvSpPr>
        <p:spPr>
          <a:xfrm>
            <a:off x="6202600" y="3498465"/>
            <a:ext cx="1683404" cy="10994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badi Extra Light" panose="020B0204020104020204" pitchFamily="34" charset="0"/>
              </a:rPr>
              <a:t>Coursework Unit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Abadi Extra Light" panose="020B0204020104020204" pitchFamily="34" charset="0"/>
              </a:rPr>
              <a:t>60%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09A0D45-3726-4A95-B353-B6417A182286}"/>
              </a:ext>
            </a:extLst>
          </p:cNvPr>
          <p:cNvSpPr/>
          <p:nvPr/>
        </p:nvSpPr>
        <p:spPr>
          <a:xfrm>
            <a:off x="4412596" y="2350680"/>
            <a:ext cx="1683404" cy="1147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badi Extra Light" panose="020B0204020104020204" pitchFamily="34" charset="0"/>
              </a:rPr>
              <a:t>Exam 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Abadi Extra Light" panose="020B0204020104020204" pitchFamily="34" charset="0"/>
              </a:rPr>
              <a:t>Unit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Abadi Extra Light" panose="020B0204020104020204" pitchFamily="34" charset="0"/>
              </a:rPr>
              <a:t>40%</a:t>
            </a:r>
          </a:p>
        </p:txBody>
      </p:sp>
      <p:sp>
        <p:nvSpPr>
          <p:cNvPr id="28" name="Partial Circle 27">
            <a:extLst>
              <a:ext uri="{FF2B5EF4-FFF2-40B4-BE49-F238E27FC236}">
                <a16:creationId xmlns:a16="http://schemas.microsoft.com/office/drawing/2014/main" id="{0675518A-E15B-472A-B312-3BCDF7F30382}"/>
              </a:ext>
            </a:extLst>
          </p:cNvPr>
          <p:cNvSpPr/>
          <p:nvPr/>
        </p:nvSpPr>
        <p:spPr>
          <a:xfrm rot="10800000">
            <a:off x="3926598" y="1569628"/>
            <a:ext cx="4257783" cy="4321087"/>
          </a:xfrm>
          <a:prstGeom prst="pie">
            <a:avLst>
              <a:gd name="adj1" fmla="val 18958612"/>
              <a:gd name="adj2" fmla="val 5400162"/>
            </a:avLst>
          </a:prstGeom>
          <a:solidFill>
            <a:srgbClr val="00B0F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E2A862C-5D16-4B00-835E-ABB3BFD884F5}"/>
              </a:ext>
            </a:extLst>
          </p:cNvPr>
          <p:cNvSpPr/>
          <p:nvPr/>
        </p:nvSpPr>
        <p:spPr>
          <a:xfrm>
            <a:off x="4226494" y="2759321"/>
            <a:ext cx="1683404" cy="10994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badi Extra Light" panose="020B0204020104020204" pitchFamily="34" charset="0"/>
              </a:rPr>
              <a:t>Examination Unit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Abadi Extra Light" panose="020B0204020104020204" pitchFamily="34" charset="0"/>
              </a:rPr>
              <a:t>40%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6DD72F8-7AA2-43FF-8B3B-E37A017D4BF0}"/>
              </a:ext>
            </a:extLst>
          </p:cNvPr>
          <p:cNvSpPr/>
          <p:nvPr/>
        </p:nvSpPr>
        <p:spPr>
          <a:xfrm>
            <a:off x="1099958" y="1074298"/>
            <a:ext cx="1764788" cy="528506"/>
          </a:xfrm>
          <a:prstGeom prst="rect">
            <a:avLst/>
          </a:prstGeom>
          <a:noFill/>
          <a:ln w="28575">
            <a:solidFill>
              <a:srgbClr val="92D050"/>
            </a:solidFill>
            <a:prstDash val="lg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Abadi Extra Light" panose="020B0204020104020204" pitchFamily="34" charset="0"/>
              </a:rPr>
              <a:t>Optional</a:t>
            </a:r>
            <a:endParaRPr lang="en-GB" sz="24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81A3FC-E6B9-4E2A-9002-897A06E973B1}"/>
              </a:ext>
            </a:extLst>
          </p:cNvPr>
          <p:cNvSpPr/>
          <p:nvPr/>
        </p:nvSpPr>
        <p:spPr>
          <a:xfrm>
            <a:off x="1013941" y="2653273"/>
            <a:ext cx="1764788" cy="2153642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Abadi Extra Light" panose="020B0204020104020204" pitchFamily="34" charset="0"/>
              </a:rPr>
              <a:t>Mandatory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Abadi Extra Light" panose="020B0204020104020204" pitchFamily="34" charset="0"/>
              </a:rPr>
              <a:t> </a:t>
            </a:r>
            <a:r>
              <a:rPr lang="en-GB" sz="2000" dirty="0">
                <a:solidFill>
                  <a:srgbClr val="FF0000"/>
                </a:solidFill>
                <a:latin typeface="Abadi Extra Light" panose="020B0204020104020204" pitchFamily="34" charset="0"/>
              </a:rPr>
              <a:t>- Internally assessed </a:t>
            </a:r>
          </a:p>
          <a:p>
            <a:pPr algn="ctr"/>
            <a:r>
              <a:rPr lang="en-GB" sz="2000" dirty="0">
                <a:solidFill>
                  <a:srgbClr val="FF0000"/>
                </a:solidFill>
                <a:latin typeface="Abadi Extra Light" panose="020B0204020104020204" pitchFamily="34" charset="0"/>
              </a:rPr>
              <a:t>- OCR moderated</a:t>
            </a:r>
          </a:p>
        </p:txBody>
      </p:sp>
    </p:spTree>
    <p:extLst>
      <p:ext uri="{BB962C8B-B14F-4D97-AF65-F5344CB8AC3E}">
        <p14:creationId xmlns:p14="http://schemas.microsoft.com/office/powerpoint/2010/main" val="156628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18"/>
    </mc:Choice>
    <mc:Fallback xmlns="">
      <p:transition spd="slow" advTm="43018"/>
    </mc:Fallback>
  </mc:AlternateContent>
  <p:extLst>
    <p:ext uri="{E180D4A7-C9FB-4DFB-919C-405C955672EB}">
      <p14:showEvtLst xmlns:p14="http://schemas.microsoft.com/office/powerpoint/2010/main">
        <p14:playEvt time="1" objId="17"/>
        <p14:stopEvt time="42200" objId="17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54BBD1-91DF-4065-9DA9-D99B1CAACB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72" t="24633" r="36158" b="30395"/>
          <a:stretch/>
        </p:blipFill>
        <p:spPr>
          <a:xfrm>
            <a:off x="0" y="0"/>
            <a:ext cx="613429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140D07-E530-4F2A-B10D-8E2F73B10A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72" t="53333" r="36158" b="27910"/>
          <a:stretch/>
        </p:blipFill>
        <p:spPr>
          <a:xfrm>
            <a:off x="6109565" y="1304470"/>
            <a:ext cx="6082435" cy="28361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91E1603-3DA7-47BC-80F9-3881E0C33AD4}"/>
              </a:ext>
            </a:extLst>
          </p:cNvPr>
          <p:cNvSpPr/>
          <p:nvPr/>
        </p:nvSpPr>
        <p:spPr>
          <a:xfrm>
            <a:off x="0" y="1304470"/>
            <a:ext cx="6134290" cy="55535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2F6A3D-043C-4EC4-9F9C-CBF332ED9D27}"/>
              </a:ext>
            </a:extLst>
          </p:cNvPr>
          <p:cNvSpPr/>
          <p:nvPr/>
        </p:nvSpPr>
        <p:spPr>
          <a:xfrm>
            <a:off x="6134290" y="1304470"/>
            <a:ext cx="6057710" cy="2722565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833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477</Words>
  <Application>Microsoft Office PowerPoint</Application>
  <PresentationFormat>Widescreen</PresentationFormat>
  <Paragraphs>102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Abadi Extra Light</vt:lpstr>
      <vt:lpstr>Arial</vt:lpstr>
      <vt:lpstr>Calibri</vt:lpstr>
      <vt:lpstr>Calibri Light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could this take me?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Simpson</dc:creator>
  <cp:lastModifiedBy>Mr T Shaw</cp:lastModifiedBy>
  <cp:revision>4</cp:revision>
  <dcterms:created xsi:type="dcterms:W3CDTF">2021-01-12T09:19:14Z</dcterms:created>
  <dcterms:modified xsi:type="dcterms:W3CDTF">2022-01-24T16:26:19Z</dcterms:modified>
</cp:coreProperties>
</file>