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67" r:id="rId2"/>
    <p:sldId id="355" r:id="rId3"/>
    <p:sldId id="368" r:id="rId4"/>
    <p:sldId id="369" r:id="rId5"/>
    <p:sldId id="370" r:id="rId6"/>
    <p:sldId id="372" r:id="rId7"/>
    <p:sldId id="377" r:id="rId8"/>
    <p:sldId id="374" r:id="rId9"/>
    <p:sldId id="373" r:id="rId10"/>
    <p:sldId id="375" r:id="rId11"/>
    <p:sldId id="376" r:id="rId12"/>
    <p:sldId id="274" r:id="rId13"/>
    <p:sldId id="271" r:id="rId14"/>
    <p:sldId id="272"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E9DED-761F-430B-A32D-3D289FF3BD29}" type="datetimeFigureOut">
              <a:rPr lang="en-GB" smtClean="0"/>
              <a:t>20/01/2021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321D4-0970-40E8-A124-2BDEC0623F52}" type="slidenum">
              <a:rPr lang="en-GB" smtClean="0"/>
              <a:t>‹#›</a:t>
            </a:fld>
            <a:endParaRPr lang="en-GB"/>
          </a:p>
        </p:txBody>
      </p:sp>
    </p:spTree>
    <p:extLst>
      <p:ext uri="{BB962C8B-B14F-4D97-AF65-F5344CB8AC3E}">
        <p14:creationId xmlns:p14="http://schemas.microsoft.com/office/powerpoint/2010/main" val="425811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a:t>
            </a:fld>
            <a:endParaRPr lang="en-GB"/>
          </a:p>
        </p:txBody>
      </p:sp>
    </p:spTree>
    <p:extLst>
      <p:ext uri="{BB962C8B-B14F-4D97-AF65-F5344CB8AC3E}">
        <p14:creationId xmlns:p14="http://schemas.microsoft.com/office/powerpoint/2010/main" val="408686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10</a:t>
            </a:fld>
            <a:endParaRPr lang="en-GB"/>
          </a:p>
        </p:txBody>
      </p:sp>
    </p:spTree>
    <p:extLst>
      <p:ext uri="{BB962C8B-B14F-4D97-AF65-F5344CB8AC3E}">
        <p14:creationId xmlns:p14="http://schemas.microsoft.com/office/powerpoint/2010/main" val="399413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11</a:t>
            </a:fld>
            <a:endParaRPr lang="en-GB"/>
          </a:p>
        </p:txBody>
      </p:sp>
    </p:spTree>
    <p:extLst>
      <p:ext uri="{BB962C8B-B14F-4D97-AF65-F5344CB8AC3E}">
        <p14:creationId xmlns:p14="http://schemas.microsoft.com/office/powerpoint/2010/main" val="2040911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E3D15E-DF03-44C6-A5CC-C81C384FA48B}" type="slidenum">
              <a:rPr lang="en-GB" altLang="en-US" smtClean="0"/>
              <a:pPr/>
              <a:t>12</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7A15110-7D1C-443B-B617-29DA8A51E1D7}" type="slidenum">
              <a:rPr lang="en-GB" smtClean="0"/>
              <a:pPr>
                <a:defRPr/>
              </a:pPr>
              <a:t>14</a:t>
            </a:fld>
            <a:endParaRPr lang="en-GB"/>
          </a:p>
        </p:txBody>
      </p:sp>
    </p:spTree>
    <p:extLst>
      <p:ext uri="{BB962C8B-B14F-4D97-AF65-F5344CB8AC3E}">
        <p14:creationId xmlns:p14="http://schemas.microsoft.com/office/powerpoint/2010/main" val="312129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7A15110-7D1C-443B-B617-29DA8A51E1D7}" type="slidenum">
              <a:rPr lang="en-GB" smtClean="0"/>
              <a:pPr>
                <a:defRPr/>
              </a:pPr>
              <a:t>15</a:t>
            </a:fld>
            <a:endParaRPr lang="en-GB"/>
          </a:p>
        </p:txBody>
      </p:sp>
    </p:spTree>
    <p:extLst>
      <p:ext uri="{BB962C8B-B14F-4D97-AF65-F5344CB8AC3E}">
        <p14:creationId xmlns:p14="http://schemas.microsoft.com/office/powerpoint/2010/main" val="257975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2</a:t>
            </a:fld>
            <a:endParaRPr lang="en-GB"/>
          </a:p>
        </p:txBody>
      </p:sp>
    </p:spTree>
    <p:extLst>
      <p:ext uri="{BB962C8B-B14F-4D97-AF65-F5344CB8AC3E}">
        <p14:creationId xmlns:p14="http://schemas.microsoft.com/office/powerpoint/2010/main" val="13265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3</a:t>
            </a:fld>
            <a:endParaRPr lang="en-GB"/>
          </a:p>
        </p:txBody>
      </p:sp>
    </p:spTree>
    <p:extLst>
      <p:ext uri="{BB962C8B-B14F-4D97-AF65-F5344CB8AC3E}">
        <p14:creationId xmlns:p14="http://schemas.microsoft.com/office/powerpoint/2010/main" val="278407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4</a:t>
            </a:fld>
            <a:endParaRPr lang="en-GB"/>
          </a:p>
        </p:txBody>
      </p:sp>
    </p:spTree>
    <p:extLst>
      <p:ext uri="{BB962C8B-B14F-4D97-AF65-F5344CB8AC3E}">
        <p14:creationId xmlns:p14="http://schemas.microsoft.com/office/powerpoint/2010/main" val="4270963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5</a:t>
            </a:fld>
            <a:endParaRPr lang="en-GB"/>
          </a:p>
        </p:txBody>
      </p:sp>
    </p:spTree>
    <p:extLst>
      <p:ext uri="{BB962C8B-B14F-4D97-AF65-F5344CB8AC3E}">
        <p14:creationId xmlns:p14="http://schemas.microsoft.com/office/powerpoint/2010/main" val="116502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6</a:t>
            </a:fld>
            <a:endParaRPr lang="en-GB"/>
          </a:p>
        </p:txBody>
      </p:sp>
    </p:spTree>
    <p:extLst>
      <p:ext uri="{BB962C8B-B14F-4D97-AF65-F5344CB8AC3E}">
        <p14:creationId xmlns:p14="http://schemas.microsoft.com/office/powerpoint/2010/main" val="125780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7</a:t>
            </a:fld>
            <a:endParaRPr lang="en-GB"/>
          </a:p>
        </p:txBody>
      </p:sp>
    </p:spTree>
    <p:extLst>
      <p:ext uri="{BB962C8B-B14F-4D97-AF65-F5344CB8AC3E}">
        <p14:creationId xmlns:p14="http://schemas.microsoft.com/office/powerpoint/2010/main" val="276725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8</a:t>
            </a:fld>
            <a:endParaRPr lang="en-GB"/>
          </a:p>
        </p:txBody>
      </p:sp>
    </p:spTree>
    <p:extLst>
      <p:ext uri="{BB962C8B-B14F-4D97-AF65-F5344CB8AC3E}">
        <p14:creationId xmlns:p14="http://schemas.microsoft.com/office/powerpoint/2010/main" val="123884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9</a:t>
            </a:fld>
            <a:endParaRPr lang="en-GB"/>
          </a:p>
        </p:txBody>
      </p:sp>
    </p:spTree>
    <p:extLst>
      <p:ext uri="{BB962C8B-B14F-4D97-AF65-F5344CB8AC3E}">
        <p14:creationId xmlns:p14="http://schemas.microsoft.com/office/powerpoint/2010/main" val="412319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E90F-D939-453C-AFA0-346894729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DFFFAA-1426-4ED8-B68E-5CCC7C268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91128D-740C-4E33-8A80-2B6E710525E0}"/>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5" name="Footer Placeholder 4">
            <a:extLst>
              <a:ext uri="{FF2B5EF4-FFF2-40B4-BE49-F238E27FC236}">
                <a16:creationId xmlns:a16="http://schemas.microsoft.com/office/drawing/2014/main" id="{A51D9407-4F17-4249-8570-A884EA138D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64C1C-14FC-40A7-82D5-5A66DB5698BC}"/>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72833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9716C-C506-40AE-B97F-4A460F04FD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2B7B40-D23E-44BD-B64C-C9AAE12814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343BD7-163A-4A66-AA8A-012F4225D46D}"/>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5" name="Footer Placeholder 4">
            <a:extLst>
              <a:ext uri="{FF2B5EF4-FFF2-40B4-BE49-F238E27FC236}">
                <a16:creationId xmlns:a16="http://schemas.microsoft.com/office/drawing/2014/main" id="{4AE2A512-D0E9-46FC-9B93-8384350E2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320653-8D44-4C9A-8E82-EF397B90B77B}"/>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8469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A3B90-3BB5-4A7E-987D-3ED7A3223E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C33B0-3B7D-4E53-87D3-DEC09A9CED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462EF-3A2E-4F2C-A9BD-3A7BE56AC0E8}"/>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5" name="Footer Placeholder 4">
            <a:extLst>
              <a:ext uri="{FF2B5EF4-FFF2-40B4-BE49-F238E27FC236}">
                <a16:creationId xmlns:a16="http://schemas.microsoft.com/office/drawing/2014/main" id="{54BC8940-783E-48ED-84DF-222C3B4687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E1917D-2A70-4A6E-8FAB-E9BE4FCECF67}"/>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5418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C5E6-BCD9-49F8-8531-374B541E08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9F8EB7-BBD4-482C-9610-A858293552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EE33D3-76D6-4E9A-9F65-B38F4C17DED9}"/>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5" name="Footer Placeholder 4">
            <a:extLst>
              <a:ext uri="{FF2B5EF4-FFF2-40B4-BE49-F238E27FC236}">
                <a16:creationId xmlns:a16="http://schemas.microsoft.com/office/drawing/2014/main" id="{3875F34C-3341-486B-A4BF-10C3190680C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1F3B5C-354B-4D20-BD8E-0F2D1B74027E}"/>
              </a:ext>
            </a:extLst>
          </p:cNvPr>
          <p:cNvSpPr>
            <a:spLocks noGrp="1"/>
          </p:cNvSpPr>
          <p:nvPr>
            <p:ph type="sldNum" sz="quarter" idx="12"/>
          </p:nvPr>
        </p:nvSpPr>
        <p:spPr/>
        <p:txBody>
          <a:bodyPr/>
          <a:lstStyle/>
          <a:p>
            <a:fld id="{05E62B8B-E235-4438-BF4F-E515F13BFE8F}" type="slidenum">
              <a:rPr lang="en-GB" smtClean="0"/>
              <a:t>‹#›</a:t>
            </a:fld>
            <a:endParaRPr lang="en-GB"/>
          </a:p>
        </p:txBody>
      </p:sp>
      <p:pic>
        <p:nvPicPr>
          <p:cNvPr id="7" name="Picture 2" descr="C:\Users\corlans\AppData\Local\Microsoft\Windows\Temporary Internet Files\Content.IE5\P6FQHV7Z\sheldon logo.jpg">
            <a:extLst>
              <a:ext uri="{FF2B5EF4-FFF2-40B4-BE49-F238E27FC236}">
                <a16:creationId xmlns:a16="http://schemas.microsoft.com/office/drawing/2014/main" id="{99119667-C077-4134-AED3-3BEE012D4D8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5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3F3B-7BC0-40E8-8A9E-49421B2E1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B05BCF-434B-47C6-A944-A560333A7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522005-0BE5-4F72-B4B9-BBED1BB58A7C}"/>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5" name="Footer Placeholder 4">
            <a:extLst>
              <a:ext uri="{FF2B5EF4-FFF2-40B4-BE49-F238E27FC236}">
                <a16:creationId xmlns:a16="http://schemas.microsoft.com/office/drawing/2014/main" id="{4C17CB75-1846-434A-832F-202B1AD84C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D39501-0222-453F-8DBE-6525D2E03D95}"/>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42262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6022-1107-47C2-9AA6-86A4DD1E19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D5BE6E-A94B-48FE-B34E-0E10284870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5AA312-A8E5-41A2-8BEA-43C2EACDD3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7E2401-B77C-4B56-A82D-6CABCBAEB6CC}"/>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6" name="Footer Placeholder 5">
            <a:extLst>
              <a:ext uri="{FF2B5EF4-FFF2-40B4-BE49-F238E27FC236}">
                <a16:creationId xmlns:a16="http://schemas.microsoft.com/office/drawing/2014/main" id="{3FDB443A-93C4-46DE-BE68-B645E8EF14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054AB-18BB-46FD-ADB4-57227A981BF3}"/>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17635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8BC2-BD26-4FD0-9970-30F37E194D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37D2B5-2AB4-488B-8E36-BEBAB530D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9F0E80-12A8-40C9-9936-38FE009773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E563E7-66B6-45A0-AA07-A89F4FB145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7EE986-55CF-4DC6-B101-38EB6F3D2B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AF50FD-AA5A-4B4A-AE54-CB361B8B32F7}"/>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8" name="Footer Placeholder 7">
            <a:extLst>
              <a:ext uri="{FF2B5EF4-FFF2-40B4-BE49-F238E27FC236}">
                <a16:creationId xmlns:a16="http://schemas.microsoft.com/office/drawing/2014/main" id="{63A68C1F-5E9B-4B28-8352-AF5309A597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129FD2-6186-4DFE-9C2C-5209793AB4B9}"/>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29602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9CC-057B-4D2C-91C2-2D9F58778E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DE3184-5816-432C-A51A-BE8A0381928D}"/>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4" name="Footer Placeholder 3">
            <a:extLst>
              <a:ext uri="{FF2B5EF4-FFF2-40B4-BE49-F238E27FC236}">
                <a16:creationId xmlns:a16="http://schemas.microsoft.com/office/drawing/2014/main" id="{F5A4332E-5B98-47D0-BFB2-BC1AC46585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CB12B8-1C7A-4437-B1C1-CFB70BB39AA2}"/>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61498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C46A-CAE4-4EDD-98F3-57EC2104651E}"/>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3" name="Footer Placeholder 2">
            <a:extLst>
              <a:ext uri="{FF2B5EF4-FFF2-40B4-BE49-F238E27FC236}">
                <a16:creationId xmlns:a16="http://schemas.microsoft.com/office/drawing/2014/main" id="{E2A75740-CFD1-45FB-AFF8-68B4F612F5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412B7F-147F-4F69-BFCA-433774A2C3A6}"/>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301572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9006-A60F-4651-9254-C676A87EF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ADC642-15E1-4E2E-ACF3-93A1692D5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AD6087-EA15-4E2D-8D2D-7B72EF458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2258B-CBF9-4576-B945-F738D1236A04}"/>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6" name="Footer Placeholder 5">
            <a:extLst>
              <a:ext uri="{FF2B5EF4-FFF2-40B4-BE49-F238E27FC236}">
                <a16:creationId xmlns:a16="http://schemas.microsoft.com/office/drawing/2014/main" id="{E190FBBC-0341-4E18-979F-6C454EBA17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B5C3D0-8675-48D6-9721-7CEF97E85315}"/>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51052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B1C1-4745-4FC1-8A5B-0AE32743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FCFB94-AEC5-4D72-9C97-7E4FAE558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367754-175F-4727-97DF-967C1B7BC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0BA29-6CD8-4D52-8CF9-F85D4BF34A40}"/>
              </a:ext>
            </a:extLst>
          </p:cNvPr>
          <p:cNvSpPr>
            <a:spLocks noGrp="1"/>
          </p:cNvSpPr>
          <p:nvPr>
            <p:ph type="dt" sz="half" idx="10"/>
          </p:nvPr>
        </p:nvSpPr>
        <p:spPr/>
        <p:txBody>
          <a:bodyPr/>
          <a:lstStyle/>
          <a:p>
            <a:fld id="{77044622-BAA9-48AE-8300-506D4781F16E}" type="datetimeFigureOut">
              <a:rPr lang="en-GB" smtClean="0"/>
              <a:t>20/01/2021</a:t>
            </a:fld>
            <a:endParaRPr lang="en-GB"/>
          </a:p>
        </p:txBody>
      </p:sp>
      <p:sp>
        <p:nvSpPr>
          <p:cNvPr id="6" name="Footer Placeholder 5">
            <a:extLst>
              <a:ext uri="{FF2B5EF4-FFF2-40B4-BE49-F238E27FC236}">
                <a16:creationId xmlns:a16="http://schemas.microsoft.com/office/drawing/2014/main" id="{535E179D-1FB5-48F2-A8F1-C635D9376F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AEC499-5CB1-4844-A5DC-3F7F8F78719D}"/>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44366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D5DB4-D892-40C5-B185-EC172CBCB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9B58E9-C3E2-4E12-BCF3-6BD426322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B3C49D-B53B-43A4-8CD8-731F390BF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44622-BAA9-48AE-8300-506D4781F16E}" type="datetimeFigureOut">
              <a:rPr lang="en-GB" smtClean="0"/>
              <a:t>20/01/2021</a:t>
            </a:fld>
            <a:endParaRPr lang="en-GB"/>
          </a:p>
        </p:txBody>
      </p:sp>
      <p:sp>
        <p:nvSpPr>
          <p:cNvPr id="5" name="Footer Placeholder 4">
            <a:extLst>
              <a:ext uri="{FF2B5EF4-FFF2-40B4-BE49-F238E27FC236}">
                <a16:creationId xmlns:a16="http://schemas.microsoft.com/office/drawing/2014/main" id="{DD0F81D8-B36C-4572-9D68-A72311EE6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A37F11-9154-45C1-9BD1-5297C7014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62B8B-E235-4438-BF4F-E515F13BFE8F}" type="slidenum">
              <a:rPr lang="en-GB" smtClean="0"/>
              <a:t>‹#›</a:t>
            </a:fld>
            <a:endParaRPr lang="en-GB"/>
          </a:p>
        </p:txBody>
      </p:sp>
    </p:spTree>
    <p:extLst>
      <p:ext uri="{BB962C8B-B14F-4D97-AF65-F5344CB8AC3E}">
        <p14:creationId xmlns:p14="http://schemas.microsoft.com/office/powerpoint/2010/main" val="2327724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0.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1.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youtube.com/watch?v=G-axnSF9Smo" TargetMode="External"/><Relationship Id="rId4" Type="http://schemas.openxmlformats.org/officeDocument/2006/relationships/hyperlink" Target="https://www.youtube.com/watch?v=wGVsfqK_HIU"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hyperlink" Target="https://www.youtube.com/watch?v=LMLSMxi99xk"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243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r>
              <a:rPr lang="en-GB" dirty="0"/>
              <a:t>GCSE Business</a:t>
            </a:r>
          </a:p>
        </p:txBody>
      </p:sp>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456280D8-C650-4AEB-9B57-F5B9E955FAE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77005951"/>
      </p:ext>
    </p:extLst>
  </p:cSld>
  <p:clrMapOvr>
    <a:masterClrMapping/>
  </p:clrMapOvr>
  <mc:AlternateContent xmlns:mc="http://schemas.openxmlformats.org/markup-compatibility/2006">
    <mc:Choice xmlns:p14="http://schemas.microsoft.com/office/powerpoint/2010/main" Requires="p14">
      <p:transition spd="slow" p14:dur="2000" advTm="18277"/>
    </mc:Choice>
    <mc:Fallback>
      <p:transition spd="slow" advTm="1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What de the exams look like?</a:t>
            </a:r>
            <a:br>
              <a:rPr lang="en-GB" dirty="0"/>
            </a:br>
            <a:r>
              <a:rPr lang="en-GB" dirty="0"/>
              <a:t>Some short questions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a:t>
            </a:r>
          </a:p>
          <a:p>
            <a:pPr marL="0" indent="0">
              <a:buNone/>
            </a:pPr>
            <a:r>
              <a:rPr lang="en-GB" dirty="0">
                <a:solidFill>
                  <a:srgbClr val="222222"/>
                </a:solidFill>
                <a:latin typeface="Open Sans Regular"/>
              </a:rPr>
              <a:t> </a:t>
            </a:r>
            <a:r>
              <a:rPr lang="en-GB" dirty="0">
                <a:solidFill>
                  <a:schemeClr val="accent1">
                    <a:satMod val="150000"/>
                  </a:schemeClr>
                </a:solidFill>
              </a:rPr>
              <a:t> </a:t>
            </a:r>
            <a:endParaRPr lang="en-GB" dirty="0"/>
          </a:p>
          <a:p>
            <a:pPr marL="0" indent="0">
              <a:buNone/>
            </a:pPr>
            <a:endParaRPr lang="en-GB" dirty="0"/>
          </a:p>
        </p:txBody>
      </p:sp>
      <p:pic>
        <p:nvPicPr>
          <p:cNvPr id="7" name="Picture 7">
            <a:extLst>
              <a:ext uri="{FF2B5EF4-FFF2-40B4-BE49-F238E27FC236}">
                <a16:creationId xmlns:a16="http://schemas.microsoft.com/office/drawing/2014/main" id="{662E27D8-7FD7-457A-8DF6-D608CFC8E2E2}"/>
              </a:ext>
            </a:extLst>
          </p:cNvPr>
          <p:cNvPicPr>
            <a:picLocks noChangeAspect="1" noChangeArrowheads="1"/>
          </p:cNvPicPr>
          <p:nvPr/>
        </p:nvPicPr>
        <p:blipFill>
          <a:blip r:embed="rId9" cstate="print"/>
          <a:srcRect l="10335" t="27560" r="12874" b="26193"/>
          <a:stretch>
            <a:fillRect/>
          </a:stretch>
        </p:blipFill>
        <p:spPr bwMode="auto">
          <a:xfrm>
            <a:off x="611188" y="1558925"/>
            <a:ext cx="9707271" cy="4384527"/>
          </a:xfrm>
          <a:prstGeom prst="rect">
            <a:avLst/>
          </a:prstGeom>
          <a:noFill/>
          <a:ln w="12700" cap="sq">
            <a:noFill/>
            <a:miter lim="800000"/>
            <a:headEnd type="none" w="sm" len="sm"/>
            <a:tailEnd type="none" w="sm" len="sm"/>
          </a:ln>
          <a:effectLst/>
        </p:spPr>
      </p:pic>
      <p:pic>
        <p:nvPicPr>
          <p:cNvPr id="3" name="Audio 2">
            <a:hlinkClick r:id="" action="ppaction://media"/>
            <a:extLst>
              <a:ext uri="{FF2B5EF4-FFF2-40B4-BE49-F238E27FC236}">
                <a16:creationId xmlns:a16="http://schemas.microsoft.com/office/drawing/2014/main" id="{D6417708-6808-4924-9015-CB819F0597F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99590103"/>
      </p:ext>
    </p:extLst>
  </p:cSld>
  <p:clrMapOvr>
    <a:masterClrMapping/>
  </p:clrMapOvr>
  <mc:AlternateContent xmlns:mc="http://schemas.openxmlformats.org/markup-compatibility/2006">
    <mc:Choice xmlns:p14="http://schemas.microsoft.com/office/powerpoint/2010/main" Requires="p14">
      <p:transition spd="slow" p14:dur="2000" advTm="41048"/>
    </mc:Choice>
    <mc:Fallback>
      <p:transition spd="slow" advTm="4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And longer questions </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a:t>
            </a:r>
          </a:p>
          <a:p>
            <a:pPr marL="0" indent="0">
              <a:buNone/>
            </a:pPr>
            <a:r>
              <a:rPr lang="en-GB" dirty="0">
                <a:solidFill>
                  <a:srgbClr val="222222"/>
                </a:solidFill>
                <a:latin typeface="Open Sans Regular"/>
              </a:rPr>
              <a:t> </a:t>
            </a:r>
            <a:endParaRPr lang="en-GB" dirty="0"/>
          </a:p>
          <a:p>
            <a:pPr marL="0" indent="0">
              <a:buNone/>
            </a:pPr>
            <a:endParaRPr lang="en-GB" dirty="0"/>
          </a:p>
        </p:txBody>
      </p:sp>
      <p:pic>
        <p:nvPicPr>
          <p:cNvPr id="7" name="Picture 2">
            <a:extLst>
              <a:ext uri="{FF2B5EF4-FFF2-40B4-BE49-F238E27FC236}">
                <a16:creationId xmlns:a16="http://schemas.microsoft.com/office/drawing/2014/main" id="{9AC014FC-C700-42C5-BA24-87DF7E7A97F5}"/>
              </a:ext>
            </a:extLst>
          </p:cNvPr>
          <p:cNvPicPr>
            <a:picLocks noChangeAspect="1" noChangeArrowheads="1"/>
          </p:cNvPicPr>
          <p:nvPr/>
        </p:nvPicPr>
        <p:blipFill>
          <a:blip r:embed="rId9" cstate="print"/>
          <a:srcRect l="8238" t="12122" r="10512" b="6250"/>
          <a:stretch>
            <a:fillRect/>
          </a:stretch>
        </p:blipFill>
        <p:spPr bwMode="auto">
          <a:xfrm>
            <a:off x="1912690" y="1391542"/>
            <a:ext cx="7456750" cy="4571810"/>
          </a:xfrm>
          <a:prstGeom prst="rect">
            <a:avLst/>
          </a:prstGeom>
          <a:noFill/>
          <a:ln w="12700" cap="sq">
            <a:noFill/>
            <a:miter lim="800000"/>
            <a:headEnd type="none" w="sm" len="sm"/>
            <a:tailEnd type="none" w="sm" len="sm"/>
          </a:ln>
          <a:effectLst/>
        </p:spPr>
      </p:pic>
      <p:pic>
        <p:nvPicPr>
          <p:cNvPr id="3" name="Audio 2">
            <a:hlinkClick r:id="" action="ppaction://media"/>
            <a:extLst>
              <a:ext uri="{FF2B5EF4-FFF2-40B4-BE49-F238E27FC236}">
                <a16:creationId xmlns:a16="http://schemas.microsoft.com/office/drawing/2014/main" id="{F631EAB3-6FAD-47EC-ACBD-DB42A1D7901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22120072"/>
      </p:ext>
    </p:extLst>
  </p:cSld>
  <p:clrMapOvr>
    <a:masterClrMapping/>
  </p:clrMapOvr>
  <mc:AlternateContent xmlns:mc="http://schemas.openxmlformats.org/markup-compatibility/2006">
    <mc:Choice xmlns:p14="http://schemas.microsoft.com/office/powerpoint/2010/main" Requires="p14">
      <p:transition spd="slow" p14:dur="2000" advTm="39353"/>
    </mc:Choice>
    <mc:Fallback>
      <p:transition spd="slow" advTm="3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AF6F682-A374-4310-AF02-376AD9CD0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Rectangle 3"/>
          <p:cNvSpPr>
            <a:spLocks noGrp="1" noChangeArrowheads="1"/>
          </p:cNvSpPr>
          <p:nvPr>
            <p:ph idx="4294967295"/>
          </p:nvPr>
        </p:nvSpPr>
        <p:spPr>
          <a:xfrm>
            <a:off x="3371330" y="831574"/>
            <a:ext cx="8229600" cy="4310062"/>
          </a:xfrm>
        </p:spPr>
        <p:txBody>
          <a:bodyPr/>
          <a:lstStyle/>
          <a:p>
            <a:pPr eaLnBrk="1" hangingPunct="1"/>
            <a:r>
              <a:rPr lang="en-GB" altLang="en-US" dirty="0"/>
              <a:t>One of the major topics is Marketing, this involves meeting the needs of your customers.</a:t>
            </a:r>
          </a:p>
          <a:p>
            <a:pPr eaLnBrk="1" hangingPunct="1"/>
            <a:r>
              <a:rPr lang="en-GB" altLang="en-US" dirty="0"/>
              <a:t>A little bit like this </a:t>
            </a:r>
            <a:r>
              <a:rPr lang="en-GB" altLang="en-US" dirty="0">
                <a:hlinkClick r:id="rId4"/>
              </a:rPr>
              <a:t>The Fixer </a:t>
            </a:r>
            <a:endParaRPr lang="en-GB" altLang="en-US" dirty="0"/>
          </a:p>
        </p:txBody>
      </p:sp>
      <p:pic>
        <p:nvPicPr>
          <p:cNvPr id="15363" name="Picture 4">
            <a:hlinkClick r:id="rId5"/>
          </p:cNvPr>
          <p:cNvPicPr>
            <a:picLocks noChangeAspect="1" noChangeArrowheads="1"/>
          </p:cNvPicPr>
          <p:nvPr/>
        </p:nvPicPr>
        <p:blipFill>
          <a:blip r:embed="rId6" cstate="print"/>
          <a:srcRect l="-20358" t="-32797" r="-57542" b="-104512"/>
          <a:stretch>
            <a:fillRect/>
          </a:stretch>
        </p:blipFill>
        <p:spPr bwMode="auto">
          <a:xfrm>
            <a:off x="1538533" y="1125865"/>
            <a:ext cx="12192001" cy="9753600"/>
          </a:xfrm>
          <a:prstGeom prst="rect">
            <a:avLst/>
          </a:prstGeom>
          <a:noFill/>
          <a:ln w="12700" cap="sq">
            <a:noFill/>
            <a:miter lim="800000"/>
            <a:headEnd type="none" w="sm" len="sm"/>
            <a:tailEnd type="none" w="sm" len="sm"/>
          </a:ln>
        </p:spPr>
      </p:pic>
      <p:pic>
        <p:nvPicPr>
          <p:cNvPr id="4" name="Picture 2">
            <a:extLst>
              <a:ext uri="{FF2B5EF4-FFF2-40B4-BE49-F238E27FC236}">
                <a16:creationId xmlns:a16="http://schemas.microsoft.com/office/drawing/2014/main" id="{C8307DA1-1D07-4BC1-8BC2-884D7FBC9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4921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838200" y="2706469"/>
            <a:ext cx="10515600" cy="4351338"/>
          </a:xfrm>
        </p:spPr>
        <p:txBody>
          <a:bodyPr/>
          <a:lstStyle/>
          <a:p>
            <a:pPr eaLnBrk="1" hangingPunct="1"/>
            <a:r>
              <a:rPr lang="en-GB" altLang="en-US" dirty="0"/>
              <a:t>100% of your grade is examined, there is no coursework. </a:t>
            </a:r>
          </a:p>
          <a:p>
            <a:pPr eaLnBrk="1" hangingPunct="1"/>
            <a:r>
              <a:rPr lang="en-GB" altLang="en-US" dirty="0"/>
              <a:t>This is similar to most of the 9-1 new GCSE’s</a:t>
            </a:r>
          </a:p>
          <a:p>
            <a:pPr eaLnBrk="1" hangingPunct="1"/>
            <a:r>
              <a:rPr lang="en-GB" altLang="en-US" dirty="0"/>
              <a:t>There are 2 exams at the end of the course</a:t>
            </a:r>
          </a:p>
          <a:p>
            <a:pPr eaLnBrk="1" hangingPunct="1"/>
            <a:endParaRPr lang="en-GB" altLang="en-US" dirty="0"/>
          </a:p>
        </p:txBody>
      </p:sp>
      <p:sp>
        <p:nvSpPr>
          <p:cNvPr id="28674" name="Rectangle 2"/>
          <p:cNvSpPr>
            <a:spLocks noGrp="1" noChangeArrowheads="1"/>
          </p:cNvSpPr>
          <p:nvPr>
            <p:ph type="title"/>
          </p:nvPr>
        </p:nvSpPr>
        <p:spPr>
          <a:xfrm>
            <a:off x="905312" y="1380906"/>
            <a:ext cx="10515600" cy="1325563"/>
          </a:xfrm>
        </p:spPr>
        <p:txBody>
          <a:bodyPr/>
          <a:lstStyle/>
          <a:p>
            <a:pPr>
              <a:defRPr/>
            </a:pPr>
            <a:r>
              <a:rPr lang="en-GB" dirty="0"/>
              <a:t>How will I achieve my grade ?</a:t>
            </a:r>
          </a:p>
        </p:txBody>
      </p:sp>
      <p:pic>
        <p:nvPicPr>
          <p:cNvPr id="4" name="Picture 2">
            <a:extLst>
              <a:ext uri="{FF2B5EF4-FFF2-40B4-BE49-F238E27FC236}">
                <a16:creationId xmlns:a16="http://schemas.microsoft.com/office/drawing/2014/main" id="{9FE8E20F-97BE-4F7D-976A-2187D234A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 y="-42287"/>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B914199E-327F-4EFE-A419-00C6882A2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2E32BBBE-CF7C-4D8F-9FC1-57A9C0ECDF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24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838200" y="2639357"/>
            <a:ext cx="10515600" cy="4351338"/>
          </a:xfrm>
        </p:spPr>
        <p:txBody>
          <a:bodyPr/>
          <a:lstStyle/>
          <a:p>
            <a:r>
              <a:rPr lang="en-GB" altLang="en-US" dirty="0"/>
              <a:t>Please speak to Mr Scourfield, Mrs Kemp Dao, or Mr Screen</a:t>
            </a:r>
          </a:p>
        </p:txBody>
      </p:sp>
      <p:sp>
        <p:nvSpPr>
          <p:cNvPr id="29698" name="Rectangle 2"/>
          <p:cNvSpPr>
            <a:spLocks noGrp="1" noChangeArrowheads="1"/>
          </p:cNvSpPr>
          <p:nvPr>
            <p:ph type="title"/>
          </p:nvPr>
        </p:nvSpPr>
        <p:spPr>
          <a:xfrm>
            <a:off x="922090" y="1313794"/>
            <a:ext cx="10515600" cy="1325563"/>
          </a:xfrm>
        </p:spPr>
        <p:txBody>
          <a:bodyPr/>
          <a:lstStyle/>
          <a:p>
            <a:pPr>
              <a:defRPr/>
            </a:pPr>
            <a:r>
              <a:rPr lang="en-GB" dirty="0"/>
              <a:t>Questions? </a:t>
            </a:r>
          </a:p>
        </p:txBody>
      </p:sp>
      <p:pic>
        <p:nvPicPr>
          <p:cNvPr id="4" name="Picture 2">
            <a:extLst>
              <a:ext uri="{FF2B5EF4-FFF2-40B4-BE49-F238E27FC236}">
                <a16:creationId xmlns:a16="http://schemas.microsoft.com/office/drawing/2014/main" id="{D010DCE9-7046-45EA-BAE0-C0D1691CF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3" y="-42287"/>
            <a:ext cx="2897925" cy="173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6B6E216-8C77-4E6B-91DE-6838BDAB5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D9598A19-47ED-47E2-A9BE-3D2249D63F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p:transition advTm="608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4294967295"/>
          </p:nvPr>
        </p:nvSpPr>
        <p:spPr>
          <a:xfrm>
            <a:off x="1919288" y="404813"/>
            <a:ext cx="8229600" cy="4525962"/>
          </a:xfrm>
        </p:spPr>
        <p:txBody>
          <a:bodyPr/>
          <a:lstStyle/>
          <a:p>
            <a:pPr eaLnBrk="1" hangingPunct="1"/>
            <a:r>
              <a:rPr lang="en-GB" altLang="en-US" dirty="0"/>
              <a:t>See an example of viral </a:t>
            </a:r>
            <a:r>
              <a:rPr lang="en-GB" altLang="en-US" dirty="0">
                <a:hlinkClick r:id="rId5"/>
              </a:rPr>
              <a:t>marketing</a:t>
            </a:r>
            <a:endParaRPr lang="en-GB" altLang="en-US" dirty="0"/>
          </a:p>
        </p:txBody>
      </p:sp>
      <p:pic>
        <p:nvPicPr>
          <p:cNvPr id="18435" name="Picture 2"/>
          <p:cNvPicPr>
            <a:picLocks noChangeAspect="1" noChangeArrowheads="1"/>
          </p:cNvPicPr>
          <p:nvPr/>
        </p:nvPicPr>
        <p:blipFill>
          <a:blip r:embed="rId6">
            <a:extLst>
              <a:ext uri="{28A0092B-C50C-407E-A947-70E740481C1C}">
                <a14:useLocalDpi xmlns:a14="http://schemas.microsoft.com/office/drawing/2010/main" val="0"/>
              </a:ext>
            </a:extLst>
          </a:blip>
          <a:srcRect l="11253" t="14288" r="7446" b="14032"/>
          <a:stretch>
            <a:fillRect/>
          </a:stretch>
        </p:blipFill>
        <p:spPr bwMode="auto">
          <a:xfrm>
            <a:off x="2566988" y="1052513"/>
            <a:ext cx="7929562"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189E160B-E471-4D79-95D9-BAFB9EA692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1682671"/>
      </p:ext>
    </p:extLst>
  </p:cSld>
  <p:clrMapOvr>
    <a:masterClrMapping/>
  </p:clrMapOvr>
  <p:transition advTm="227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Why Choose GCSE Business?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You will gain a great understanding of how organisations operate. This will be useful for any company you join or interact with and your knowledge of the ins and outs of the running of a business will make you a useful, adaptable and confident employee</a:t>
            </a:r>
          </a:p>
          <a:p>
            <a:pPr marL="0" indent="0">
              <a:buNone/>
            </a:pPr>
            <a:endParaRPr lang="en-GB" dirty="0"/>
          </a:p>
          <a:p>
            <a:pPr marL="0" indent="0">
              <a:buNone/>
            </a:pPr>
            <a:endParaRPr lang="en-GB" dirty="0"/>
          </a:p>
        </p:txBody>
      </p:sp>
      <p:pic>
        <p:nvPicPr>
          <p:cNvPr id="3" name="Audio 2">
            <a:hlinkClick r:id="" action="ppaction://media"/>
            <a:extLst>
              <a:ext uri="{FF2B5EF4-FFF2-40B4-BE49-F238E27FC236}">
                <a16:creationId xmlns:a16="http://schemas.microsoft.com/office/drawing/2014/main" id="{1B3411EA-C168-4A1E-A93D-E1F5E1E9651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4387813"/>
      </p:ext>
    </p:extLst>
  </p:cSld>
  <p:clrMapOvr>
    <a:masterClrMapping/>
  </p:clrMapOvr>
  <mc:AlternateContent xmlns:mc="http://schemas.openxmlformats.org/markup-compatibility/2006">
    <mc:Choice xmlns:p14="http://schemas.microsoft.com/office/powerpoint/2010/main" Requires="p14">
      <p:transition spd="slow" p14:dur="2000" advTm="66519"/>
    </mc:Choice>
    <mc:Fallback>
      <p:transition spd="slow" advTm="6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Why Choose GCSE Business?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Good decision-making is an invaluable quality. Business Studies will allow you to develop the ability to quickly and efficiently make sensible, logical and informed decisions. This will save you time and hassle in both your personal and professional life and will hopefully stay with you throughout your entire life.</a:t>
            </a:r>
          </a:p>
          <a:p>
            <a:pPr marL="0" indent="0">
              <a:buNone/>
            </a:pPr>
            <a:endParaRPr lang="en-GB" dirty="0"/>
          </a:p>
          <a:p>
            <a:pPr marL="0" indent="0">
              <a:buNone/>
            </a:pPr>
            <a:endParaRPr lang="en-GB" dirty="0"/>
          </a:p>
          <a:p>
            <a:pPr marL="0" indent="0">
              <a:buNone/>
            </a:pPr>
            <a:endParaRPr lang="en-GB" dirty="0"/>
          </a:p>
        </p:txBody>
      </p:sp>
      <p:pic>
        <p:nvPicPr>
          <p:cNvPr id="3" name="Audio 2">
            <a:hlinkClick r:id="" action="ppaction://media"/>
            <a:extLst>
              <a:ext uri="{FF2B5EF4-FFF2-40B4-BE49-F238E27FC236}">
                <a16:creationId xmlns:a16="http://schemas.microsoft.com/office/drawing/2014/main" id="{F5CB8A9B-B23F-4A8E-9421-DC876845BC8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47157203"/>
      </p:ext>
    </p:extLst>
  </p:cSld>
  <p:clrMapOvr>
    <a:masterClrMapping/>
  </p:clrMapOvr>
  <mc:AlternateContent xmlns:mc="http://schemas.openxmlformats.org/markup-compatibility/2006">
    <mc:Choice xmlns:p14="http://schemas.microsoft.com/office/powerpoint/2010/main" Requires="p14">
      <p:transition spd="slow" p14:dur="2000" advTm="33021"/>
    </mc:Choice>
    <mc:Fallback>
      <p:transition spd="slow" advTm="3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Why Choose GCSE Business?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Studying how organisations adjust to a changing market will teach you how to be an adaptable, flexible person. This is an extremely useful and desirable quality that will make you more than capable of taking on multiple roles within your career. Also you’ll be more than happy to accept that amazing promotion, knowing that you can step up and adapt to the workload.</a:t>
            </a:r>
          </a:p>
          <a:p>
            <a:pPr marL="0" indent="0">
              <a:buNone/>
            </a:pPr>
            <a:endParaRPr lang="en-GB" dirty="0"/>
          </a:p>
          <a:p>
            <a:pPr marL="0" indent="0">
              <a:buNone/>
            </a:pPr>
            <a:endParaRPr lang="en-GB" dirty="0"/>
          </a:p>
          <a:p>
            <a:pPr marL="0" indent="0">
              <a:buNone/>
            </a:pPr>
            <a:endParaRPr lang="en-GB" dirty="0"/>
          </a:p>
        </p:txBody>
      </p:sp>
      <p:pic>
        <p:nvPicPr>
          <p:cNvPr id="3" name="Audio 2">
            <a:hlinkClick r:id="" action="ppaction://media"/>
            <a:extLst>
              <a:ext uri="{FF2B5EF4-FFF2-40B4-BE49-F238E27FC236}">
                <a16:creationId xmlns:a16="http://schemas.microsoft.com/office/drawing/2014/main" id="{4FC7AB49-EBE6-423C-8D14-B660B0EDE8F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8489653"/>
      </p:ext>
    </p:extLst>
  </p:cSld>
  <p:clrMapOvr>
    <a:masterClrMapping/>
  </p:clrMapOvr>
  <mc:AlternateContent xmlns:mc="http://schemas.openxmlformats.org/markup-compatibility/2006">
    <mc:Choice xmlns:p14="http://schemas.microsoft.com/office/powerpoint/2010/main" Requires="p14">
      <p:transition spd="slow" p14:dur="2000" advTm="54309"/>
    </mc:Choice>
    <mc:Fallback>
      <p:transition spd="slow" advTm="5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Why Choose GCSE Business?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Business Studies also forces you to be organised and to plan ahead. Learning how to generate marketable ideas, access resources and develop business plans all require a great deal of organisation. This, of course, is a crucial skill that will definitely serve you well no matter what career you decide to pursue</a:t>
            </a:r>
          </a:p>
          <a:p>
            <a:pPr marL="0" indent="0">
              <a:buNone/>
            </a:pPr>
            <a:endParaRPr lang="en-GB" dirty="0"/>
          </a:p>
          <a:p>
            <a:pPr marL="0" indent="0">
              <a:buNone/>
            </a:pPr>
            <a:endParaRPr lang="en-GB" dirty="0"/>
          </a:p>
        </p:txBody>
      </p:sp>
      <p:pic>
        <p:nvPicPr>
          <p:cNvPr id="3" name="Audio 2">
            <a:hlinkClick r:id="" action="ppaction://media"/>
            <a:extLst>
              <a:ext uri="{FF2B5EF4-FFF2-40B4-BE49-F238E27FC236}">
                <a16:creationId xmlns:a16="http://schemas.microsoft.com/office/drawing/2014/main" id="{5CD90F1F-48B3-4875-A76F-455BD0BAF8D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68652102"/>
      </p:ext>
    </p:extLst>
  </p:cSld>
  <p:clrMapOvr>
    <a:masterClrMapping/>
  </p:clrMapOvr>
  <mc:AlternateContent xmlns:mc="http://schemas.openxmlformats.org/markup-compatibility/2006">
    <mc:Choice xmlns:p14="http://schemas.microsoft.com/office/powerpoint/2010/main" Requires="p14">
      <p:transition spd="slow" p14:dur="2000" advTm="23774"/>
    </mc:Choice>
    <mc:Fallback>
      <p:transition spd="slow" advTm="2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Why Choose GCSE Business?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Problem solving is a significant part of Business Studies. Aspects of the course such as coming up with a business plan that works, adapting to changes in the market and deciding whether or not it would benefit a company to employ people all require problem solving. You will become very good at coming up with elegant and logical solutions to problems which employers, of course, love.</a:t>
            </a:r>
          </a:p>
          <a:p>
            <a:pPr marL="0" indent="0">
              <a:buNone/>
            </a:pPr>
            <a:endParaRPr lang="en-GB" dirty="0"/>
          </a:p>
          <a:p>
            <a:pPr marL="0" indent="0">
              <a:buNone/>
            </a:pPr>
            <a:endParaRPr lang="en-GB" dirty="0"/>
          </a:p>
        </p:txBody>
      </p:sp>
      <p:pic>
        <p:nvPicPr>
          <p:cNvPr id="3" name="Audio 2">
            <a:hlinkClick r:id="" action="ppaction://media"/>
            <a:extLst>
              <a:ext uri="{FF2B5EF4-FFF2-40B4-BE49-F238E27FC236}">
                <a16:creationId xmlns:a16="http://schemas.microsoft.com/office/drawing/2014/main" id="{8751E2C9-283E-4D8B-AF81-BB9966A0B89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06084625"/>
      </p:ext>
    </p:extLst>
  </p:cSld>
  <p:clrMapOvr>
    <a:masterClrMapping/>
  </p:clrMapOvr>
  <mc:AlternateContent xmlns:mc="http://schemas.openxmlformats.org/markup-compatibility/2006">
    <mc:Choice xmlns:p14="http://schemas.microsoft.com/office/powerpoint/2010/main" Requires="p14">
      <p:transition spd="slow" p14:dur="2000" advTm="28844"/>
    </mc:Choice>
    <mc:Fallback>
      <p:transition spd="slow" advTm="2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Why Choose GCSE Business?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a:t>
            </a:r>
          </a:p>
          <a:p>
            <a:pPr marL="0" indent="0">
              <a:buNone/>
            </a:pPr>
            <a:r>
              <a:rPr lang="en-GB" dirty="0">
                <a:solidFill>
                  <a:srgbClr val="222222"/>
                </a:solidFill>
                <a:latin typeface="Open Sans Regular"/>
              </a:rPr>
              <a:t>Presentation skills are really important so a subject that allows you to develop them is a definite advantage. Practising presenting improves your oral communication, diction and confidence, which are all valuable life skills</a:t>
            </a:r>
            <a:endParaRPr lang="en-GB" dirty="0"/>
          </a:p>
          <a:p>
            <a:pPr marL="0" indent="0">
              <a:buNone/>
            </a:pPr>
            <a:endParaRPr lang="en-GB" dirty="0"/>
          </a:p>
        </p:txBody>
      </p:sp>
      <p:pic>
        <p:nvPicPr>
          <p:cNvPr id="3" name="Audio 2">
            <a:hlinkClick r:id="" action="ppaction://media"/>
            <a:extLst>
              <a:ext uri="{FF2B5EF4-FFF2-40B4-BE49-F238E27FC236}">
                <a16:creationId xmlns:a16="http://schemas.microsoft.com/office/drawing/2014/main" id="{D8009324-12BA-4616-87EF-E5CD0795F4F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40656854"/>
      </p:ext>
    </p:extLst>
  </p:cSld>
  <p:clrMapOvr>
    <a:masterClrMapping/>
  </p:clrMapOvr>
  <mc:AlternateContent xmlns:mc="http://schemas.openxmlformats.org/markup-compatibility/2006">
    <mc:Choice xmlns:p14="http://schemas.microsoft.com/office/powerpoint/2010/main" Requires="p14">
      <p:transition spd="slow" p14:dur="2000" advTm="33385"/>
    </mc:Choice>
    <mc:Fallback>
      <p:transition spd="slow" advTm="3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Why Choose GCSE Business?</a:t>
            </a:r>
          </a:p>
        </p:txBody>
      </p:sp>
      <p:sp>
        <p:nvSpPr>
          <p:cNvPr id="5" name="Content Placeholder 4"/>
          <p:cNvSpPr>
            <a:spLocks noGrp="1"/>
          </p:cNvSpPr>
          <p:nvPr>
            <p:ph idx="1"/>
          </p:nvPr>
        </p:nvSpPr>
        <p:spPr>
          <a:xfrm>
            <a:off x="838200" y="1825625"/>
            <a:ext cx="10515600" cy="3939071"/>
          </a:xfrm>
        </p:spPr>
        <p:txBody>
          <a:bodyPr>
            <a:normAutofit/>
          </a:bodyPr>
          <a:lstStyle/>
          <a:p>
            <a:pPr marL="0" indent="0">
              <a:buNone/>
            </a:pPr>
            <a:r>
              <a:rPr lang="en-GB" dirty="0"/>
              <a:t>  </a:t>
            </a:r>
          </a:p>
          <a:p>
            <a:r>
              <a:rPr lang="en-GB" dirty="0">
                <a:solidFill>
                  <a:srgbClr val="222222"/>
                </a:solidFill>
                <a:latin typeface="Open Sans Regular"/>
              </a:rPr>
              <a:t> </a:t>
            </a:r>
            <a:r>
              <a:rPr lang="en-GB" altLang="en-US" dirty="0"/>
              <a:t>Theme 1 – studying how a small business operates – Paper 1</a:t>
            </a:r>
          </a:p>
          <a:p>
            <a:endParaRPr lang="en-GB" altLang="en-US" dirty="0"/>
          </a:p>
          <a:p>
            <a:r>
              <a:rPr lang="en-GB" altLang="en-US" dirty="0"/>
              <a:t>Theme 2 – more detailed study of a how a business could grow – Paper 2</a:t>
            </a:r>
            <a:endParaRPr lang="en-GB" dirty="0"/>
          </a:p>
          <a:p>
            <a:pPr marL="0" indent="0">
              <a:buNone/>
            </a:pPr>
            <a:endParaRPr lang="en-GB" dirty="0"/>
          </a:p>
        </p:txBody>
      </p:sp>
      <p:pic>
        <p:nvPicPr>
          <p:cNvPr id="6" name="Audio 5">
            <a:hlinkClick r:id="" action="ppaction://media"/>
            <a:extLst>
              <a:ext uri="{FF2B5EF4-FFF2-40B4-BE49-F238E27FC236}">
                <a16:creationId xmlns:a16="http://schemas.microsoft.com/office/drawing/2014/main" id="{B2F305BC-A089-4CD6-9CA2-7E5C9441610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1314496"/>
      </p:ext>
    </p:extLst>
  </p:cSld>
  <p:clrMapOvr>
    <a:masterClrMapping/>
  </p:clrMapOvr>
  <mc:AlternateContent xmlns:mc="http://schemas.openxmlformats.org/markup-compatibility/2006">
    <mc:Choice xmlns:p14="http://schemas.microsoft.com/office/powerpoint/2010/main" Requires="p14">
      <p:transition spd="slow" p14:dur="2000" advTm="44892"/>
    </mc:Choice>
    <mc:Fallback>
      <p:transition spd="slow" advTm="4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What will I study?</a:t>
            </a:r>
          </a:p>
        </p:txBody>
      </p:sp>
      <p:sp>
        <p:nvSpPr>
          <p:cNvPr id="5" name="Content Placeholder 4"/>
          <p:cNvSpPr>
            <a:spLocks noGrp="1"/>
          </p:cNvSpPr>
          <p:nvPr>
            <p:ph idx="1"/>
          </p:nvPr>
        </p:nvSpPr>
        <p:spPr>
          <a:xfrm>
            <a:off x="2348727" y="2876661"/>
            <a:ext cx="6837551" cy="2013030"/>
          </a:xfrm>
        </p:spPr>
        <p:txBody>
          <a:bodyPr>
            <a:normAutofit/>
          </a:bodyPr>
          <a:lstStyle/>
          <a:p>
            <a:pPr marL="0" indent="0">
              <a:buNone/>
            </a:pPr>
            <a:r>
              <a:rPr lang="en-GB" dirty="0"/>
              <a:t>  </a:t>
            </a:r>
          </a:p>
          <a:p>
            <a:pPr marL="0" indent="0">
              <a:buNone/>
            </a:pPr>
            <a:endParaRPr lang="en-GB" dirty="0"/>
          </a:p>
        </p:txBody>
      </p:sp>
      <p:pic>
        <p:nvPicPr>
          <p:cNvPr id="2" name="Picture 2" descr="What Do Small Businesses Need? | Yale Insights">
            <a:extLst>
              <a:ext uri="{FF2B5EF4-FFF2-40B4-BE49-F238E27FC236}">
                <a16:creationId xmlns:a16="http://schemas.microsoft.com/office/drawing/2014/main" id="{EEA101A8-2553-40E0-852D-2F8603F162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7318" y="1448213"/>
            <a:ext cx="7927596" cy="445927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6FF47BBF-4E74-408B-A1EB-17CBA6034BD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42559763"/>
      </p:ext>
    </p:extLst>
  </p:cSld>
  <p:clrMapOvr>
    <a:masterClrMapping/>
  </p:clrMapOvr>
  <mc:AlternateContent xmlns:mc="http://schemas.openxmlformats.org/markup-compatibility/2006">
    <mc:Choice xmlns:p14="http://schemas.microsoft.com/office/powerpoint/2010/main" Requires="p14">
      <p:transition spd="slow" p14:dur="2000" advTm="39339"/>
    </mc:Choice>
    <mc:Fallback>
      <p:transition spd="slow" advTm="39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528</Words>
  <Application>Microsoft Office PowerPoint</Application>
  <PresentationFormat>Widescreen</PresentationFormat>
  <Paragraphs>52</Paragraphs>
  <Slides>15</Slides>
  <Notes>14</Notes>
  <HiddenSlides>1</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Open Sans Regular</vt:lpstr>
      <vt:lpstr>Office Theme</vt:lpstr>
      <vt:lpstr>GCSE Business</vt:lpstr>
      <vt:lpstr>Why Choose GCSE Business?</vt:lpstr>
      <vt:lpstr>Why Choose GCSE Business?</vt:lpstr>
      <vt:lpstr>Why Choose GCSE Business?</vt:lpstr>
      <vt:lpstr>Why Choose GCSE Business?</vt:lpstr>
      <vt:lpstr>Why Choose GCSE Business?</vt:lpstr>
      <vt:lpstr>Why Choose GCSE Business?</vt:lpstr>
      <vt:lpstr>Why Choose GCSE Business?</vt:lpstr>
      <vt:lpstr>What will I study?</vt:lpstr>
      <vt:lpstr>What de the exams look like? Some short questions</vt:lpstr>
      <vt:lpstr>And longer questions </vt:lpstr>
      <vt:lpstr>PowerPoint Presentation</vt:lpstr>
      <vt:lpstr>How will I achieve my grade ?</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Simpson</dc:creator>
  <cp:lastModifiedBy>Mr Scourfield</cp:lastModifiedBy>
  <cp:revision>7</cp:revision>
  <dcterms:created xsi:type="dcterms:W3CDTF">2021-01-12T09:19:14Z</dcterms:created>
  <dcterms:modified xsi:type="dcterms:W3CDTF">2021-01-20T14:26:40Z</dcterms:modified>
</cp:coreProperties>
</file>